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307" r:id="rId2"/>
    <p:sldId id="308" r:id="rId3"/>
    <p:sldId id="309" r:id="rId4"/>
    <p:sldId id="312" r:id="rId5"/>
    <p:sldId id="313" r:id="rId6"/>
    <p:sldId id="314" r:id="rId7"/>
    <p:sldId id="310" r:id="rId8"/>
    <p:sldId id="321" r:id="rId9"/>
    <p:sldId id="315" r:id="rId10"/>
    <p:sldId id="316" r:id="rId11"/>
    <p:sldId id="317" r:id="rId12"/>
    <p:sldId id="323" r:id="rId13"/>
    <p:sldId id="319" r:id="rId14"/>
    <p:sldId id="320" r:id="rId15"/>
    <p:sldId id="324" r:id="rId16"/>
    <p:sldId id="332" r:id="rId17"/>
    <p:sldId id="311" r:id="rId18"/>
    <p:sldId id="328" r:id="rId19"/>
    <p:sldId id="339" r:id="rId20"/>
    <p:sldId id="331" r:id="rId21"/>
    <p:sldId id="333" r:id="rId22"/>
    <p:sldId id="334" r:id="rId23"/>
    <p:sldId id="336" r:id="rId24"/>
    <p:sldId id="337" r:id="rId25"/>
    <p:sldId id="338" r:id="rId26"/>
    <p:sldId id="325" r:id="rId27"/>
    <p:sldId id="326" r:id="rId28"/>
    <p:sldId id="327" r:id="rId29"/>
    <p:sldId id="330" r:id="rId30"/>
    <p:sldId id="329" r:id="rId31"/>
  </p:sldIdLst>
  <p:sldSz cx="9144000" cy="6858000" type="screen4x3"/>
  <p:notesSz cx="6858000" cy="9144000"/>
  <p:embeddedFontLst>
    <p:embeddedFont>
      <p:font typeface="宋体" panose="02010600030101010101" pitchFamily="2" charset="-122"/>
      <p:regular r:id="rId33"/>
    </p:embeddedFont>
    <p:embeddedFont>
      <p:font typeface="华文中宋" panose="020B0604020202020204" charset="-122"/>
      <p:regular r:id="rId34"/>
    </p:embeddedFont>
    <p:embeddedFont>
      <p:font typeface="宋体" panose="02010600030101010101" pitchFamily="2" charset="-122"/>
      <p:regular r:id="rId33"/>
    </p:embeddedFont>
    <p:embeddedFont>
      <p:font typeface="KaiTi" panose="02010609060101010101" pitchFamily="49" charset="-122"/>
      <p:regular r:id="rId35"/>
    </p:embeddedFont>
    <p:embeddedFont>
      <p:font typeface="黑体" panose="02010609060101010101" pitchFamily="49" charset="-122"/>
      <p:regular r:id="rId36"/>
    </p:embeddedFont>
    <p:embeddedFont>
      <p:font typeface="楷体_GB2312" panose="02010609060101010101" charset="-122"/>
      <p:regular r:id="rId37"/>
    </p:embeddedFont>
    <p:embeddedFont>
      <p:font typeface="Calibri" panose="020F0502020204030204" pitchFamily="34" charset="0"/>
      <p:regular r:id="rId38"/>
      <p:bold r:id="rId39"/>
      <p:italic r:id="rId40"/>
      <p:boldItalic r:id="rId41"/>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帅" initials="刘帅" lastIdx="6" clrIdx="0">
    <p:extLst>
      <p:ext uri="{19B8F6BF-5375-455C-9EA6-DF929625EA0E}">
        <p15:presenceInfo xmlns:p15="http://schemas.microsoft.com/office/powerpoint/2012/main" userId="ca154a5e17318e4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FFFFCC"/>
    <a:srgbClr val="CC0099"/>
    <a:srgbClr val="3333FF"/>
    <a:srgbClr val="FF6600"/>
    <a:srgbClr val="00CC00"/>
    <a:srgbClr val="99FFCC"/>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44895" autoAdjust="0"/>
  </p:normalViewPr>
  <p:slideViewPr>
    <p:cSldViewPr>
      <p:cViewPr varScale="1">
        <p:scale>
          <a:sx n="31" d="100"/>
          <a:sy n="31" d="100"/>
        </p:scale>
        <p:origin x="1620" y="28"/>
      </p:cViewPr>
      <p:guideLst>
        <p:guide orient="horz" pos="2160"/>
        <p:guide pos="2880"/>
      </p:guideLst>
    </p:cSldViewPr>
  </p:slideViewPr>
  <p:outlineViewPr>
    <p:cViewPr>
      <p:scale>
        <a:sx n="25" d="100"/>
        <a:sy n="25" d="100"/>
      </p:scale>
      <p:origin x="0" y="-8928"/>
    </p:cViewPr>
    <p:sldLst>
      <p:sld r:id="rId1" collapse="1"/>
      <p:sld r:id="rId2" collapse="1"/>
    </p:sldLst>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_rels/viewProps.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Microsoft%20Word%20&#20013;&#30340;&#22270;&#34920;"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Microsoft%20Word%20&#20013;&#30340;&#22270;&#34920;"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273381138824"/>
          <c:y val="5.07146150299677E-2"/>
          <c:w val="0.81213939699103199"/>
          <c:h val="0.79065137604687397"/>
        </c:manualLayout>
      </c:layout>
      <c:scatterChart>
        <c:scatterStyle val="lineMarker"/>
        <c:varyColors val="0"/>
        <c:ser>
          <c:idx val="0"/>
          <c:order val="0"/>
          <c:tx>
            <c:strRef>
              <c:f>'周期90 100%装车 流量变化'!$A$3</c:f>
              <c:strCache>
                <c:ptCount val="1"/>
                <c:pt idx="0">
                  <c:v>without speed guidance</c:v>
                </c:pt>
              </c:strCache>
            </c:strRef>
          </c:tx>
          <c:spPr>
            <a:ln w="19050" cap="rnd">
              <a:solidFill>
                <a:schemeClr val="accent1"/>
              </a:solidFill>
              <a:prstDash val="sysDash"/>
              <a:round/>
            </a:ln>
            <a:effectLst/>
          </c:spPr>
          <c:marker>
            <c:symbol val="circle"/>
            <c:size val="5"/>
            <c:spPr>
              <a:solidFill>
                <a:schemeClr val="accent1"/>
              </a:solidFill>
              <a:ln w="9525">
                <a:solidFill>
                  <a:schemeClr val="accent1"/>
                </a:solidFill>
              </a:ln>
              <a:effectLst/>
            </c:spPr>
          </c:marker>
          <c:xVal>
            <c:numRef>
              <c:f>'周期90 100%装车 流量变化'!$B$2:$J$2</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'周期90 100%装车 流量变化'!$B$3:$J$3</c:f>
              <c:numCache>
                <c:formatCode>General</c:formatCode>
                <c:ptCount val="9"/>
                <c:pt idx="0">
                  <c:v>18.13</c:v>
                </c:pt>
                <c:pt idx="1">
                  <c:v>20.079999999999998</c:v>
                </c:pt>
                <c:pt idx="2" formatCode="0.00_);[Red]\(0.00\)">
                  <c:v>21.73</c:v>
                </c:pt>
                <c:pt idx="3" formatCode="0.00_);[Red]\(0.00\)">
                  <c:v>24.12</c:v>
                </c:pt>
                <c:pt idx="4" formatCode="0.00_);[Red]\(0.00\)">
                  <c:v>25.81</c:v>
                </c:pt>
                <c:pt idx="5" formatCode="0.00_);[Red]\(0.00\)">
                  <c:v>28.56</c:v>
                </c:pt>
                <c:pt idx="6" formatCode="0.00_);[Red]\(0.00\)">
                  <c:v>34.36</c:v>
                </c:pt>
                <c:pt idx="7" formatCode="0.00_);[Red]\(0.00\)">
                  <c:v>106.01</c:v>
                </c:pt>
                <c:pt idx="8" formatCode="0.00_);[Red]\(0.00\)">
                  <c:v>210.84</c:v>
                </c:pt>
              </c:numCache>
            </c:numRef>
          </c:yVal>
          <c:smooth val="0"/>
          <c:extLst>
            <c:ext xmlns:c16="http://schemas.microsoft.com/office/drawing/2014/chart" uri="{C3380CC4-5D6E-409C-BE32-E72D297353CC}">
              <c16:uniqueId val="{00000000-6A34-4AF6-B2E6-152B2A466268}"/>
            </c:ext>
          </c:extLst>
        </c:ser>
        <c:ser>
          <c:idx val="1"/>
          <c:order val="1"/>
          <c:tx>
            <c:strRef>
              <c:f>'周期90 100%装车 流量变化'!$A$4</c:f>
              <c:strCache>
                <c:ptCount val="1"/>
                <c:pt idx="0">
                  <c:v>single-vehicle speed guidance</c:v>
                </c:pt>
              </c:strCache>
            </c:strRef>
          </c:tx>
          <c:spPr>
            <a:ln w="19050" cap="rnd">
              <a:solidFill>
                <a:schemeClr val="accent2"/>
              </a:solidFill>
              <a:prstDash val="lgDashDot"/>
              <a:round/>
            </a:ln>
            <a:effectLst/>
          </c:spPr>
          <c:marker>
            <c:symbol val="triangle"/>
            <c:size val="5"/>
            <c:spPr>
              <a:solidFill>
                <a:schemeClr val="accent2"/>
              </a:solidFill>
              <a:ln w="9525">
                <a:solidFill>
                  <a:schemeClr val="accent2"/>
                </a:solidFill>
              </a:ln>
              <a:effectLst/>
            </c:spPr>
          </c:marker>
          <c:xVal>
            <c:numRef>
              <c:f>'周期90 100%装车 流量变化'!$B$2:$J$2</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'周期90 100%装车 流量变化'!$B$4:$J$4</c:f>
              <c:numCache>
                <c:formatCode>General</c:formatCode>
                <c:ptCount val="9"/>
                <c:pt idx="0">
                  <c:v>14.56</c:v>
                </c:pt>
                <c:pt idx="1">
                  <c:v>16.39</c:v>
                </c:pt>
                <c:pt idx="2" formatCode="0.00_);[Red]\(0.00\)">
                  <c:v>18.07</c:v>
                </c:pt>
                <c:pt idx="3" formatCode="0.00_);[Red]\(0.00\)">
                  <c:v>19.850000000000001</c:v>
                </c:pt>
                <c:pt idx="4" formatCode="0.00_);[Red]\(0.00\)">
                  <c:v>21.21</c:v>
                </c:pt>
                <c:pt idx="5" formatCode="0.00_);[Red]\(0.00\)">
                  <c:v>23.6</c:v>
                </c:pt>
                <c:pt idx="6" formatCode="0.00_);[Red]\(0.00\)">
                  <c:v>28.13</c:v>
                </c:pt>
                <c:pt idx="7" formatCode="0.00_);[Red]\(0.00\)">
                  <c:v>40.17</c:v>
                </c:pt>
                <c:pt idx="8" formatCode="0.00_);[Red]\(0.00\)">
                  <c:v>109.58</c:v>
                </c:pt>
              </c:numCache>
            </c:numRef>
          </c:yVal>
          <c:smooth val="0"/>
          <c:extLst>
            <c:ext xmlns:c16="http://schemas.microsoft.com/office/drawing/2014/chart" uri="{C3380CC4-5D6E-409C-BE32-E72D297353CC}">
              <c16:uniqueId val="{00000001-6A34-4AF6-B2E6-152B2A466268}"/>
            </c:ext>
          </c:extLst>
        </c:ser>
        <c:ser>
          <c:idx val="2"/>
          <c:order val="2"/>
          <c:tx>
            <c:strRef>
              <c:f>'周期90 100%装车 流量变化'!$A$5</c:f>
              <c:strCache>
                <c:ptCount val="1"/>
                <c:pt idx="0">
                  <c:v>multi-vehicles cooperative speed guidance</c:v>
                </c:pt>
              </c:strCache>
            </c:strRef>
          </c:tx>
          <c:spPr>
            <a:ln w="19050" cap="rnd">
              <a:solidFill>
                <a:schemeClr val="accent3"/>
              </a:solidFill>
              <a:round/>
            </a:ln>
            <a:effectLst/>
          </c:spPr>
          <c:marker>
            <c:symbol val="x"/>
            <c:size val="5"/>
            <c:spPr>
              <a:noFill/>
              <a:ln w="9525">
                <a:solidFill>
                  <a:schemeClr val="accent3"/>
                </a:solidFill>
              </a:ln>
              <a:effectLst/>
            </c:spPr>
          </c:marker>
          <c:xVal>
            <c:numRef>
              <c:f>'周期90 100%装车 流量变化'!$B$2:$J$2</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'周期90 100%装车 流量变化'!$B$5:$J$5</c:f>
              <c:numCache>
                <c:formatCode>General</c:formatCode>
                <c:ptCount val="9"/>
                <c:pt idx="0" formatCode="0.00">
                  <c:v>12.6</c:v>
                </c:pt>
                <c:pt idx="1">
                  <c:v>14.55</c:v>
                </c:pt>
                <c:pt idx="2" formatCode="0.00_);[Red]\(0.00\)">
                  <c:v>16.05</c:v>
                </c:pt>
                <c:pt idx="3" formatCode="0.00_);[Red]\(0.00\)">
                  <c:v>17.38</c:v>
                </c:pt>
                <c:pt idx="4" formatCode="0.00_);[Red]\(0.00\)">
                  <c:v>18.78</c:v>
                </c:pt>
                <c:pt idx="5" formatCode="0.00_);[Red]\(0.00\)">
                  <c:v>20.23</c:v>
                </c:pt>
                <c:pt idx="6" formatCode="0.00_);[Red]\(0.00\)">
                  <c:v>21.87</c:v>
                </c:pt>
                <c:pt idx="7" formatCode="0.00_);[Red]\(0.00\)">
                  <c:v>23.48</c:v>
                </c:pt>
                <c:pt idx="8" formatCode="0.00_);[Red]\(0.00\)">
                  <c:v>25.18</c:v>
                </c:pt>
              </c:numCache>
            </c:numRef>
          </c:yVal>
          <c:smooth val="0"/>
          <c:extLst>
            <c:ext xmlns:c16="http://schemas.microsoft.com/office/drawing/2014/chart" uri="{C3380CC4-5D6E-409C-BE32-E72D297353CC}">
              <c16:uniqueId val="{00000002-6A34-4AF6-B2E6-152B2A466268}"/>
            </c:ext>
          </c:extLst>
        </c:ser>
        <c:dLbls>
          <c:showLegendKey val="0"/>
          <c:showVal val="0"/>
          <c:showCatName val="0"/>
          <c:showSerName val="0"/>
          <c:showPercent val="0"/>
          <c:showBubbleSize val="0"/>
        </c:dLbls>
        <c:axId val="-373119536"/>
        <c:axId val="-373118448"/>
      </c:scatterChart>
      <c:valAx>
        <c:axId val="-373119536"/>
        <c:scaling>
          <c:orientation val="minMax"/>
          <c:max val="2700"/>
          <c:min val="300"/>
        </c:scaling>
        <c:delete val="0"/>
        <c:axPos val="b"/>
        <c:title>
          <c:tx>
            <c:rich>
              <a:bodyPr rot="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Traffic volume (veh/h)</a:t>
                </a:r>
                <a:endParaRPr lang="zh-CN" b="1"/>
              </a:p>
            </c:rich>
          </c:tx>
          <c:overlay val="0"/>
          <c:spPr>
            <a:noFill/>
            <a:ln>
              <a:noFill/>
            </a:ln>
            <a:effectLst/>
          </c:spPr>
          <c:txPr>
            <a:bodyPr rot="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373118448"/>
        <c:crosses val="autoZero"/>
        <c:crossBetween val="midCat"/>
        <c:majorUnit val="300"/>
      </c:valAx>
      <c:valAx>
        <c:axId val="-373118448"/>
        <c:scaling>
          <c:orientation val="minMax"/>
          <c:max val="220"/>
          <c:min val="0"/>
        </c:scaling>
        <c:delete val="0"/>
        <c:axPos val="l"/>
        <c:title>
          <c:tx>
            <c:rich>
              <a:bodyPr rot="-540000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Average delay (s)</a:t>
                </a:r>
                <a:endParaRPr lang="zh-CN" b="1"/>
              </a:p>
            </c:rich>
          </c:tx>
          <c:overlay val="0"/>
          <c:spPr>
            <a:noFill/>
            <a:ln>
              <a:noFill/>
            </a:ln>
            <a:effectLst/>
          </c:spPr>
          <c:txPr>
            <a:bodyPr rot="-540000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373119536"/>
        <c:crosses val="autoZero"/>
        <c:crossBetween val="midCat"/>
        <c:majorUnit val="40"/>
      </c:valAx>
      <c:spPr>
        <a:noFill/>
        <a:ln>
          <a:noFill/>
        </a:ln>
        <a:effectLst/>
      </c:spPr>
    </c:plotArea>
    <c:legend>
      <c:legendPos val="b"/>
      <c:layout>
        <c:manualLayout>
          <c:xMode val="edge"/>
          <c:yMode val="edge"/>
          <c:x val="0.14280508555504401"/>
          <c:y val="4.5200262830216803E-2"/>
          <c:w val="0.53522753908793397"/>
          <c:h val="0.14797631623847801"/>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legend>
    <c:plotVisOnly val="1"/>
    <c:dispBlanksAs val="gap"/>
    <c:showDLblsOverMax val="0"/>
  </c:chart>
  <c:spPr>
    <a:noFill/>
    <a:ln>
      <a:noFill/>
    </a:ln>
    <a:effectLst/>
  </c:spPr>
  <c:txPr>
    <a:bodyPr/>
    <a:lstStyle/>
    <a:p>
      <a:pPr>
        <a:defRPr lang="zh-CN">
          <a:solidFill>
            <a:sysClr val="windowText" lastClr="000000"/>
          </a:solidFill>
          <a:latin typeface="Times New Roman" panose="02020603050405020304" charset="0"/>
          <a:cs typeface="Times New Roman" panose="02020603050405020304"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6556485428296"/>
          <c:y val="6.4686830580717794E-2"/>
          <c:w val="0.82158083671183901"/>
          <c:h val="0.80331922298013603"/>
        </c:manualLayout>
      </c:layout>
      <c:scatterChart>
        <c:scatterStyle val="lineMarker"/>
        <c:varyColors val="0"/>
        <c:ser>
          <c:idx val="0"/>
          <c:order val="0"/>
          <c:tx>
            <c:strRef>
              <c:f>'周期90 100%装车 流量变化'!$A$7</c:f>
              <c:strCache>
                <c:ptCount val="1"/>
                <c:pt idx="0">
                  <c:v>Without speed guidance </c:v>
                </c:pt>
              </c:strCache>
            </c:strRef>
          </c:tx>
          <c:spPr>
            <a:ln w="19050" cap="rnd">
              <a:solidFill>
                <a:schemeClr val="accent1"/>
              </a:solidFill>
              <a:prstDash val="dash"/>
              <a:round/>
            </a:ln>
            <a:effectLst/>
          </c:spPr>
          <c:marker>
            <c:symbol val="circle"/>
            <c:size val="5"/>
            <c:spPr>
              <a:solidFill>
                <a:schemeClr val="accent1"/>
              </a:solidFill>
              <a:ln w="9525">
                <a:solidFill>
                  <a:schemeClr val="accent1"/>
                </a:solidFill>
              </a:ln>
              <a:effectLst/>
            </c:spPr>
          </c:marker>
          <c:dPt>
            <c:idx val="8"/>
            <c:marker>
              <c:symbol val="circle"/>
              <c:size val="5"/>
              <c:spPr>
                <a:solidFill>
                  <a:schemeClr val="accent1"/>
                </a:solidFill>
                <a:ln w="9525">
                  <a:solidFill>
                    <a:schemeClr val="accent1"/>
                  </a:solidFill>
                </a:ln>
                <a:effectLst/>
              </c:spPr>
            </c:marker>
            <c:bubble3D val="0"/>
            <c:spPr>
              <a:ln w="19050" cap="rnd">
                <a:solidFill>
                  <a:schemeClr val="accent1"/>
                </a:solidFill>
                <a:prstDash val="sysDash"/>
                <a:round/>
              </a:ln>
              <a:effectLst/>
            </c:spPr>
            <c:extLst>
              <c:ext xmlns:c16="http://schemas.microsoft.com/office/drawing/2014/chart" uri="{C3380CC4-5D6E-409C-BE32-E72D297353CC}">
                <c16:uniqueId val="{00000001-EED6-4CB5-9E16-501D9DF5BDE9}"/>
              </c:ext>
            </c:extLst>
          </c:dPt>
          <c:xVal>
            <c:numRef>
              <c:f>'周期90 100%装车 流量变化'!$B$6:$J$6</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'周期90 100%装车 流量变化'!$B$7:$J$7</c:f>
              <c:numCache>
                <c:formatCode>General</c:formatCode>
                <c:ptCount val="9"/>
                <c:pt idx="0">
                  <c:v>0.54</c:v>
                </c:pt>
                <c:pt idx="1">
                  <c:v>0.55000000000000004</c:v>
                </c:pt>
                <c:pt idx="2" formatCode="0.00_);[Red]\(0.00\)">
                  <c:v>0.56000000000000005</c:v>
                </c:pt>
                <c:pt idx="3" formatCode="0.00_);[Red]\(0.00\)">
                  <c:v>0.57999999999999996</c:v>
                </c:pt>
                <c:pt idx="4" formatCode="0.00_);[Red]\(0.00\)">
                  <c:v>0.56999999999999995</c:v>
                </c:pt>
                <c:pt idx="5" formatCode="0.00_);[Red]\(0.00\)">
                  <c:v>0.57999999999999996</c:v>
                </c:pt>
                <c:pt idx="6" formatCode="0.00_);[Red]\(0.00\)">
                  <c:v>0.63</c:v>
                </c:pt>
                <c:pt idx="7" formatCode="0.00_);[Red]\(0.00\)">
                  <c:v>1.49</c:v>
                </c:pt>
                <c:pt idx="8" formatCode="0.00_);[Red]\(0.00\)">
                  <c:v>3</c:v>
                </c:pt>
              </c:numCache>
            </c:numRef>
          </c:yVal>
          <c:smooth val="0"/>
          <c:extLst>
            <c:ext xmlns:c16="http://schemas.microsoft.com/office/drawing/2014/chart" uri="{C3380CC4-5D6E-409C-BE32-E72D297353CC}">
              <c16:uniqueId val="{00000002-EED6-4CB5-9E16-501D9DF5BDE9}"/>
            </c:ext>
          </c:extLst>
        </c:ser>
        <c:ser>
          <c:idx val="1"/>
          <c:order val="1"/>
          <c:tx>
            <c:strRef>
              <c:f>'周期90 100%装车 流量变化'!$A$8</c:f>
              <c:strCache>
                <c:ptCount val="1"/>
                <c:pt idx="0">
                  <c:v>single-vehicle speed guidance</c:v>
                </c:pt>
              </c:strCache>
            </c:strRef>
          </c:tx>
          <c:spPr>
            <a:ln w="19050" cap="rnd">
              <a:solidFill>
                <a:schemeClr val="accent2"/>
              </a:solidFill>
              <a:prstDash val="lgDashDot"/>
              <a:round/>
            </a:ln>
            <a:effectLst/>
          </c:spPr>
          <c:marker>
            <c:symbol val="triangle"/>
            <c:size val="5"/>
            <c:spPr>
              <a:solidFill>
                <a:schemeClr val="accent2"/>
              </a:solidFill>
              <a:ln w="9525">
                <a:solidFill>
                  <a:schemeClr val="accent2"/>
                </a:solidFill>
              </a:ln>
              <a:effectLst/>
            </c:spPr>
          </c:marker>
          <c:xVal>
            <c:numRef>
              <c:f>'周期90 100%装车 流量变化'!$B$6:$J$6</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'周期90 100%装车 流量变化'!$B$8:$J$8</c:f>
              <c:numCache>
                <c:formatCode>General</c:formatCode>
                <c:ptCount val="9"/>
                <c:pt idx="0">
                  <c:v>0.35</c:v>
                </c:pt>
                <c:pt idx="1">
                  <c:v>0.36</c:v>
                </c:pt>
                <c:pt idx="2" formatCode="0.00_);[Red]\(0.00\)">
                  <c:v>0.37</c:v>
                </c:pt>
                <c:pt idx="3" formatCode="0.00_);[Red]\(0.00\)">
                  <c:v>0.38</c:v>
                </c:pt>
                <c:pt idx="4" formatCode="0.00_);[Red]\(0.00\)">
                  <c:v>0.39</c:v>
                </c:pt>
                <c:pt idx="5" formatCode="0.00_);[Red]\(0.00\)">
                  <c:v>0.39</c:v>
                </c:pt>
                <c:pt idx="6" formatCode="0.00_);[Red]\(0.00\)">
                  <c:v>0.44</c:v>
                </c:pt>
                <c:pt idx="7" formatCode="0.00_);[Red]\(0.00\)">
                  <c:v>0.55000000000000004</c:v>
                </c:pt>
                <c:pt idx="8" formatCode="0.00_);[Red]\(0.00\)">
                  <c:v>1.39</c:v>
                </c:pt>
              </c:numCache>
            </c:numRef>
          </c:yVal>
          <c:smooth val="0"/>
          <c:extLst>
            <c:ext xmlns:c16="http://schemas.microsoft.com/office/drawing/2014/chart" uri="{C3380CC4-5D6E-409C-BE32-E72D297353CC}">
              <c16:uniqueId val="{00000003-EED6-4CB5-9E16-501D9DF5BDE9}"/>
            </c:ext>
          </c:extLst>
        </c:ser>
        <c:ser>
          <c:idx val="2"/>
          <c:order val="2"/>
          <c:tx>
            <c:strRef>
              <c:f>'周期90 100%装车 流量变化'!$A$9</c:f>
              <c:strCache>
                <c:ptCount val="1"/>
                <c:pt idx="0">
                  <c:v>multi-vehicles cooperative speed guidance</c:v>
                </c:pt>
              </c:strCache>
            </c:strRef>
          </c:tx>
          <c:spPr>
            <a:ln w="19050" cap="rnd">
              <a:solidFill>
                <a:schemeClr val="accent3"/>
              </a:solidFill>
              <a:round/>
            </a:ln>
            <a:effectLst/>
          </c:spPr>
          <c:marker>
            <c:symbol val="x"/>
            <c:size val="5"/>
            <c:spPr>
              <a:noFill/>
              <a:ln w="9525">
                <a:solidFill>
                  <a:schemeClr val="accent3"/>
                </a:solidFill>
              </a:ln>
              <a:effectLst/>
            </c:spPr>
          </c:marker>
          <c:xVal>
            <c:numRef>
              <c:f>'周期90 100%装车 流量变化'!$B$6:$J$6</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'周期90 100%装车 流量变化'!$B$9:$J$9</c:f>
              <c:numCache>
                <c:formatCode>General</c:formatCode>
                <c:ptCount val="9"/>
                <c:pt idx="0">
                  <c:v>0.18</c:v>
                </c:pt>
                <c:pt idx="1">
                  <c:v>0.19</c:v>
                </c:pt>
                <c:pt idx="2" formatCode="0.00_);[Red]\(0.00\)">
                  <c:v>0.21</c:v>
                </c:pt>
                <c:pt idx="3" formatCode="0.00_);[Red]\(0.00\)">
                  <c:v>0.21</c:v>
                </c:pt>
                <c:pt idx="4" formatCode="0.00_);[Red]\(0.00\)">
                  <c:v>0.19</c:v>
                </c:pt>
                <c:pt idx="5" formatCode="0.00_);[Red]\(0.00\)">
                  <c:v>0.19</c:v>
                </c:pt>
                <c:pt idx="6" formatCode="0.00_);[Red]\(0.00\)">
                  <c:v>0.19</c:v>
                </c:pt>
                <c:pt idx="7" formatCode="0.00_);[Red]\(0.00\)">
                  <c:v>0.2</c:v>
                </c:pt>
                <c:pt idx="8" formatCode="0.00_);[Red]\(0.00\)">
                  <c:v>0.19</c:v>
                </c:pt>
              </c:numCache>
            </c:numRef>
          </c:yVal>
          <c:smooth val="0"/>
          <c:extLst>
            <c:ext xmlns:c16="http://schemas.microsoft.com/office/drawing/2014/chart" uri="{C3380CC4-5D6E-409C-BE32-E72D297353CC}">
              <c16:uniqueId val="{00000004-EED6-4CB5-9E16-501D9DF5BDE9}"/>
            </c:ext>
          </c:extLst>
        </c:ser>
        <c:dLbls>
          <c:showLegendKey val="0"/>
          <c:showVal val="0"/>
          <c:showCatName val="0"/>
          <c:showSerName val="0"/>
          <c:showPercent val="0"/>
          <c:showBubbleSize val="0"/>
        </c:dLbls>
        <c:axId val="-373111920"/>
        <c:axId val="-373110832"/>
      </c:scatterChart>
      <c:valAx>
        <c:axId val="-373111920"/>
        <c:scaling>
          <c:orientation val="minMax"/>
          <c:max val="2700"/>
          <c:min val="300"/>
        </c:scaling>
        <c:delete val="0"/>
        <c:axPos val="b"/>
        <c:title>
          <c:tx>
            <c:rich>
              <a:bodyPr rot="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Traffic volume (veh/h)</a:t>
                </a:r>
                <a:endParaRPr lang="zh-CN" b="1"/>
              </a:p>
            </c:rich>
          </c:tx>
          <c:overlay val="0"/>
          <c:spPr>
            <a:noFill/>
            <a:ln>
              <a:noFill/>
            </a:ln>
            <a:effectLst/>
          </c:spPr>
          <c:txPr>
            <a:bodyPr rot="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373110832"/>
        <c:crosses val="autoZero"/>
        <c:crossBetween val="midCat"/>
        <c:majorUnit val="300"/>
      </c:valAx>
      <c:valAx>
        <c:axId val="-373110832"/>
        <c:scaling>
          <c:orientation val="minMax"/>
          <c:max val="3"/>
        </c:scaling>
        <c:delete val="0"/>
        <c:axPos val="l"/>
        <c:title>
          <c:tx>
            <c:rich>
              <a:bodyPr rot="-540000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Average  number of stops</a:t>
                </a:r>
                <a:endParaRPr lang="zh-CN" b="1"/>
              </a:p>
            </c:rich>
          </c:tx>
          <c:overlay val="0"/>
          <c:spPr>
            <a:noFill/>
            <a:ln>
              <a:noFill/>
            </a:ln>
            <a:effectLst/>
          </c:spPr>
          <c:txPr>
            <a:bodyPr rot="-540000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373111920"/>
        <c:crosses val="autoZero"/>
        <c:crossBetween val="midCat"/>
      </c:valAx>
      <c:spPr>
        <a:noFill/>
        <a:ln>
          <a:noFill/>
        </a:ln>
        <a:effectLst/>
      </c:spPr>
    </c:plotArea>
    <c:legend>
      <c:legendPos val="b"/>
      <c:layout>
        <c:manualLayout>
          <c:xMode val="edge"/>
          <c:yMode val="edge"/>
          <c:x val="0.12754625007596199"/>
          <c:y val="5.9596136833870703E-2"/>
          <c:w val="0.55581934906979003"/>
          <c:h val="0.161748051974648"/>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legend>
    <c:plotVisOnly val="1"/>
    <c:dispBlanksAs val="gap"/>
    <c:showDLblsOverMax val="0"/>
  </c:chart>
  <c:spPr>
    <a:noFill/>
    <a:ln>
      <a:noFill/>
    </a:ln>
    <a:effectLst/>
  </c:spPr>
  <c:txPr>
    <a:bodyPr/>
    <a:lstStyle/>
    <a:p>
      <a:pPr>
        <a:defRPr lang="zh-CN">
          <a:solidFill>
            <a:sysClr val="windowText" lastClr="000000"/>
          </a:solidFill>
          <a:latin typeface="Times New Roman" panose="02020603050405020304" charset="0"/>
          <a:cs typeface="Times New Roman" panose="02020603050405020304" charset="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3302572294229"/>
          <c:y val="5.1067780872794802E-2"/>
          <c:w val="0.82123987533531895"/>
          <c:h val="0.80330131087374501"/>
        </c:manualLayout>
      </c:layout>
      <c:scatterChart>
        <c:scatterStyle val="lineMarker"/>
        <c:varyColors val="0"/>
        <c:ser>
          <c:idx val="0"/>
          <c:order val="0"/>
          <c:tx>
            <c:strRef>
              <c:f>'[Microsoft Word 中的图表]周期90 100%装车 流量变化'!$A$11</c:f>
              <c:strCache>
                <c:ptCount val="1"/>
                <c:pt idx="0">
                  <c:v>Without speed guidance </c:v>
                </c:pt>
              </c:strCache>
            </c:strRef>
          </c:tx>
          <c:spPr>
            <a:ln w="19050" cap="rnd">
              <a:solidFill>
                <a:schemeClr val="accent1"/>
              </a:solidFill>
              <a:prstDash val="sysDash"/>
              <a:round/>
            </a:ln>
            <a:effectLst/>
          </c:spPr>
          <c:marker>
            <c:symbol val="circle"/>
            <c:size val="5"/>
            <c:spPr>
              <a:solidFill>
                <a:schemeClr val="accent1"/>
              </a:solidFill>
              <a:ln w="9525">
                <a:solidFill>
                  <a:schemeClr val="accent1"/>
                </a:solidFill>
              </a:ln>
              <a:effectLst/>
            </c:spPr>
          </c:marker>
          <c:xVal>
            <c:numRef>
              <c:f>'[Microsoft Word 中的图表]周期90 100%装车 流量变化'!$B$10:$J$10</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'[Microsoft Word 中的图表]周期90 100%装车 流量变化'!$B$11:$J$11</c:f>
              <c:numCache>
                <c:formatCode>General</c:formatCode>
                <c:ptCount val="9"/>
                <c:pt idx="0">
                  <c:v>10.45</c:v>
                </c:pt>
                <c:pt idx="1">
                  <c:v>11.17</c:v>
                </c:pt>
                <c:pt idx="2" formatCode="0.00_);[Red]\(0.00\)">
                  <c:v>11.69</c:v>
                </c:pt>
                <c:pt idx="3" formatCode="0.00_);[Red]\(0.00\)">
                  <c:v>12.09</c:v>
                </c:pt>
                <c:pt idx="4" formatCode="0.00_);[Red]\(0.00\)">
                  <c:v>12.35</c:v>
                </c:pt>
                <c:pt idx="5" formatCode="0.00_);[Red]\(0.00\)">
                  <c:v>13.1</c:v>
                </c:pt>
                <c:pt idx="6" formatCode="0.00_);[Red]\(0.00\)">
                  <c:v>15.66</c:v>
                </c:pt>
                <c:pt idx="7" formatCode="0.00_);[Red]\(0.00\)">
                  <c:v>54.61</c:v>
                </c:pt>
                <c:pt idx="8" formatCode="0.00_);[Red]\(0.00\)">
                  <c:v>122.35</c:v>
                </c:pt>
              </c:numCache>
            </c:numRef>
          </c:yVal>
          <c:smooth val="0"/>
          <c:extLst>
            <c:ext xmlns:c16="http://schemas.microsoft.com/office/drawing/2014/chart" uri="{C3380CC4-5D6E-409C-BE32-E72D297353CC}">
              <c16:uniqueId val="{00000000-4F79-4B17-AFFA-02719B6CC762}"/>
            </c:ext>
          </c:extLst>
        </c:ser>
        <c:ser>
          <c:idx val="1"/>
          <c:order val="1"/>
          <c:tx>
            <c:strRef>
              <c:f>'[Microsoft Word 中的图表]周期90 100%装车 流量变化'!$A$12</c:f>
              <c:strCache>
                <c:ptCount val="1"/>
                <c:pt idx="0">
                  <c:v>single-vehicle speed guidance</c:v>
                </c:pt>
              </c:strCache>
            </c:strRef>
          </c:tx>
          <c:spPr>
            <a:ln w="19050" cap="rnd">
              <a:solidFill>
                <a:schemeClr val="accent2"/>
              </a:solidFill>
              <a:prstDash val="lgDashDot"/>
              <a:round/>
            </a:ln>
            <a:effectLst/>
          </c:spPr>
          <c:marker>
            <c:symbol val="triangle"/>
            <c:size val="5"/>
            <c:spPr>
              <a:solidFill>
                <a:schemeClr val="accent2"/>
              </a:solidFill>
              <a:ln w="9525">
                <a:solidFill>
                  <a:schemeClr val="accent2"/>
                </a:solidFill>
              </a:ln>
              <a:effectLst/>
            </c:spPr>
          </c:marker>
          <c:xVal>
            <c:numRef>
              <c:f>'[Microsoft Word 中的图表]周期90 100%装车 流量变化'!$B$10:$J$10</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'[Microsoft Word 中的图表]周期90 100%装车 流量变化'!$B$12:$J$12</c:f>
              <c:numCache>
                <c:formatCode>General</c:formatCode>
                <c:ptCount val="9"/>
                <c:pt idx="0">
                  <c:v>8.2100000000000009</c:v>
                </c:pt>
                <c:pt idx="1">
                  <c:v>8.6300000000000008</c:v>
                </c:pt>
                <c:pt idx="2" formatCode="0.00_);[Red]\(0.00\)">
                  <c:v>9.1199999999999992</c:v>
                </c:pt>
                <c:pt idx="3" formatCode="0.00_);[Red]\(0.00\)">
                  <c:v>9.75</c:v>
                </c:pt>
                <c:pt idx="4" formatCode="0.00_);[Red]\(0.00\)">
                  <c:v>10.17</c:v>
                </c:pt>
                <c:pt idx="5" formatCode="0.00_);[Red]\(0.00\)">
                  <c:v>11.02</c:v>
                </c:pt>
                <c:pt idx="6" formatCode="0.00_);[Red]\(0.00\)">
                  <c:v>13.14</c:v>
                </c:pt>
                <c:pt idx="7" formatCode="0.00_);[Red]\(0.00\)">
                  <c:v>20.49</c:v>
                </c:pt>
                <c:pt idx="8" formatCode="0.00_);[Red]\(0.00\)">
                  <c:v>71.22</c:v>
                </c:pt>
              </c:numCache>
            </c:numRef>
          </c:yVal>
          <c:smooth val="0"/>
          <c:extLst>
            <c:ext xmlns:c16="http://schemas.microsoft.com/office/drawing/2014/chart" uri="{C3380CC4-5D6E-409C-BE32-E72D297353CC}">
              <c16:uniqueId val="{00000001-4F79-4B17-AFFA-02719B6CC762}"/>
            </c:ext>
          </c:extLst>
        </c:ser>
        <c:ser>
          <c:idx val="2"/>
          <c:order val="2"/>
          <c:tx>
            <c:strRef>
              <c:f>'[Microsoft Word 中的图表]周期90 100%装车 流量变化'!$A$13</c:f>
              <c:strCache>
                <c:ptCount val="1"/>
                <c:pt idx="0">
                  <c:v>multi-vehicles cooperative speed guidance</c:v>
                </c:pt>
              </c:strCache>
            </c:strRef>
          </c:tx>
          <c:spPr>
            <a:ln w="19050" cap="rnd">
              <a:solidFill>
                <a:schemeClr val="accent3"/>
              </a:solidFill>
              <a:round/>
            </a:ln>
            <a:effectLst/>
          </c:spPr>
          <c:marker>
            <c:symbol val="x"/>
            <c:size val="5"/>
            <c:spPr>
              <a:noFill/>
              <a:ln w="9525">
                <a:solidFill>
                  <a:schemeClr val="accent3"/>
                </a:solidFill>
              </a:ln>
              <a:effectLst/>
            </c:spPr>
          </c:marker>
          <c:xVal>
            <c:numRef>
              <c:f>'[Microsoft Word 中的图表]周期90 100%装车 流量变化'!$B$10:$J$10</c:f>
              <c:numCache>
                <c:formatCode>General</c:formatCode>
                <c:ptCount val="9"/>
                <c:pt idx="0">
                  <c:v>300</c:v>
                </c:pt>
                <c:pt idx="1">
                  <c:v>600</c:v>
                </c:pt>
                <c:pt idx="2">
                  <c:v>900</c:v>
                </c:pt>
                <c:pt idx="3">
                  <c:v>1200</c:v>
                </c:pt>
                <c:pt idx="4">
                  <c:v>1500</c:v>
                </c:pt>
                <c:pt idx="5">
                  <c:v>1800</c:v>
                </c:pt>
                <c:pt idx="6">
                  <c:v>2100</c:v>
                </c:pt>
                <c:pt idx="7">
                  <c:v>2400</c:v>
                </c:pt>
                <c:pt idx="8">
                  <c:v>2700</c:v>
                </c:pt>
              </c:numCache>
            </c:numRef>
          </c:xVal>
          <c:yVal>
            <c:numRef>
              <c:f>'[Microsoft Word 中的图表]周期90 100%装车 流量变化'!$B$13:$J$13</c:f>
              <c:numCache>
                <c:formatCode>General</c:formatCode>
                <c:ptCount val="9"/>
                <c:pt idx="0" formatCode="0.00">
                  <c:v>5.8</c:v>
                </c:pt>
                <c:pt idx="1">
                  <c:v>5.88</c:v>
                </c:pt>
                <c:pt idx="2" formatCode="0.00_);[Red]\(0.00\)">
                  <c:v>5.99</c:v>
                </c:pt>
                <c:pt idx="3" formatCode="0.00_);[Red]\(0.00\)">
                  <c:v>6.07</c:v>
                </c:pt>
                <c:pt idx="4" formatCode="0.00_);[Red]\(0.00\)">
                  <c:v>6.05</c:v>
                </c:pt>
                <c:pt idx="5" formatCode="0.00_);[Red]\(0.00\)">
                  <c:v>6.07</c:v>
                </c:pt>
                <c:pt idx="6" formatCode="0.00_);[Red]\(0.00\)">
                  <c:v>6.2</c:v>
                </c:pt>
                <c:pt idx="7" formatCode="0.00_);[Red]\(0.00\)">
                  <c:v>6.74</c:v>
                </c:pt>
                <c:pt idx="8" formatCode="0.00_);[Red]\(0.00\)">
                  <c:v>6.9</c:v>
                </c:pt>
              </c:numCache>
            </c:numRef>
          </c:yVal>
          <c:smooth val="0"/>
          <c:extLst>
            <c:ext xmlns:c16="http://schemas.microsoft.com/office/drawing/2014/chart" uri="{C3380CC4-5D6E-409C-BE32-E72D297353CC}">
              <c16:uniqueId val="{00000002-4F79-4B17-AFFA-02719B6CC762}"/>
            </c:ext>
          </c:extLst>
        </c:ser>
        <c:dLbls>
          <c:showLegendKey val="0"/>
          <c:showVal val="0"/>
          <c:showCatName val="0"/>
          <c:showSerName val="0"/>
          <c:showPercent val="0"/>
          <c:showBubbleSize val="0"/>
        </c:dLbls>
        <c:axId val="-373115184"/>
        <c:axId val="-817197616"/>
      </c:scatterChart>
      <c:valAx>
        <c:axId val="-373115184"/>
        <c:scaling>
          <c:orientation val="minMax"/>
          <c:max val="2700"/>
          <c:min val="300"/>
        </c:scaling>
        <c:delete val="0"/>
        <c:axPos val="b"/>
        <c:title>
          <c:tx>
            <c:rich>
              <a:bodyPr rot="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Traffic volume (veh/h)</a:t>
                </a:r>
                <a:endParaRPr lang="zh-CN" b="1"/>
              </a:p>
            </c:rich>
          </c:tx>
          <c:overlay val="0"/>
          <c:spPr>
            <a:noFill/>
            <a:ln>
              <a:noFill/>
            </a:ln>
            <a:effectLst/>
          </c:spPr>
          <c:txPr>
            <a:bodyPr rot="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817197616"/>
        <c:crosses val="autoZero"/>
        <c:crossBetween val="midCat"/>
        <c:majorUnit val="300"/>
      </c:valAx>
      <c:valAx>
        <c:axId val="-817197616"/>
        <c:scaling>
          <c:orientation val="minMax"/>
          <c:max val="130"/>
          <c:min val="0"/>
        </c:scaling>
        <c:delete val="0"/>
        <c:axPos val="l"/>
        <c:title>
          <c:tx>
            <c:rich>
              <a:bodyPr rot="-540000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Average stop time (s)</a:t>
                </a:r>
                <a:endParaRPr lang="zh-CN" b="1"/>
              </a:p>
            </c:rich>
          </c:tx>
          <c:overlay val="0"/>
          <c:spPr>
            <a:noFill/>
            <a:ln>
              <a:noFill/>
            </a:ln>
            <a:effectLst/>
          </c:spPr>
          <c:txPr>
            <a:bodyPr rot="-5400000" spcFirstLastPara="1" vertOverflow="ellipsis" vert="horz" wrap="square" anchor="ctr" anchorCtr="1"/>
            <a:lstStyle/>
            <a:p>
              <a:pPr>
                <a:defRPr lang="zh-CN" sz="1000" b="1"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373115184"/>
        <c:crosses val="autoZero"/>
        <c:crossBetween val="midCat"/>
      </c:valAx>
      <c:spPr>
        <a:noFill/>
        <a:ln>
          <a:noFill/>
        </a:ln>
        <a:effectLst/>
      </c:spPr>
    </c:plotArea>
    <c:legend>
      <c:legendPos val="b"/>
      <c:layout>
        <c:manualLayout>
          <c:xMode val="edge"/>
          <c:yMode val="edge"/>
          <c:x val="0.13652041427566899"/>
          <c:y val="5.6985355939142703E-2"/>
          <c:w val="0.55606611742440704"/>
          <c:h val="0.163070354367264"/>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legend>
    <c:plotVisOnly val="1"/>
    <c:dispBlanksAs val="gap"/>
    <c:showDLblsOverMax val="0"/>
  </c:chart>
  <c:spPr>
    <a:noFill/>
    <a:ln>
      <a:noFill/>
    </a:ln>
    <a:effectLst/>
  </c:spPr>
  <c:txPr>
    <a:bodyPr/>
    <a:lstStyle/>
    <a:p>
      <a:pPr>
        <a:defRPr lang="zh-CN">
          <a:solidFill>
            <a:sysClr val="windowText" lastClr="000000"/>
          </a:solidFill>
          <a:latin typeface="Times New Roman" panose="02020603050405020304" charset="0"/>
          <a:cs typeface="Times New Roman" panose="02020603050405020304" charset="0"/>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1303149606299198E-2"/>
          <c:y val="2.3148148148148098E-2"/>
          <c:w val="0.82353718285214395"/>
          <c:h val="0.77338655584718596"/>
        </c:manualLayout>
      </c:layout>
      <c:scatterChart>
        <c:scatterStyle val="lineMarker"/>
        <c:varyColors val="0"/>
        <c:ser>
          <c:idx val="0"/>
          <c:order val="0"/>
          <c:tx>
            <c:strRef>
              <c:f>'[Microsoft Word 中的图表]Sheet1'!$A$2</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'[Microsoft Word 中的图表]Sheet1'!$B$1:$L$1</c:f>
              <c:numCache>
                <c:formatCode>0%</c:formatCode>
                <c:ptCount val="11"/>
                <c:pt idx="0" formatCode="General">
                  <c:v>0</c:v>
                </c:pt>
                <c:pt idx="1">
                  <c:v>0.1</c:v>
                </c:pt>
                <c:pt idx="2">
                  <c:v>0.2</c:v>
                </c:pt>
                <c:pt idx="3">
                  <c:v>0.3</c:v>
                </c:pt>
                <c:pt idx="4">
                  <c:v>0.4</c:v>
                </c:pt>
                <c:pt idx="5">
                  <c:v>0.5</c:v>
                </c:pt>
                <c:pt idx="6">
                  <c:v>0.6</c:v>
                </c:pt>
                <c:pt idx="7">
                  <c:v>0.7</c:v>
                </c:pt>
                <c:pt idx="8">
                  <c:v>0.8</c:v>
                </c:pt>
                <c:pt idx="9">
                  <c:v>0.9</c:v>
                </c:pt>
                <c:pt idx="10">
                  <c:v>1</c:v>
                </c:pt>
              </c:numCache>
            </c:numRef>
          </c:xVal>
          <c:yVal>
            <c:numRef>
              <c:f>'[Microsoft Word 中的图表]Sheet1'!$B$2:$L$2</c:f>
              <c:numCache>
                <c:formatCode>General</c:formatCode>
                <c:ptCount val="11"/>
              </c:numCache>
            </c:numRef>
          </c:yVal>
          <c:smooth val="0"/>
          <c:extLst>
            <c:ext xmlns:c16="http://schemas.microsoft.com/office/drawing/2014/chart" uri="{C3380CC4-5D6E-409C-BE32-E72D297353CC}">
              <c16:uniqueId val="{00000000-0011-4299-95EE-83B1729E7D4F}"/>
            </c:ext>
          </c:extLst>
        </c:ser>
        <c:ser>
          <c:idx val="1"/>
          <c:order val="1"/>
          <c:tx>
            <c:strRef>
              <c:f>'[Microsoft Word 中的图表]Sheet1'!$A$3</c:f>
              <c:strCache>
                <c:ptCount val="1"/>
                <c:pt idx="0">
                  <c:v>single-vehicle speed guidance</c:v>
                </c:pt>
              </c:strCache>
            </c:strRef>
          </c:tx>
          <c:spPr>
            <a:ln w="19050" cap="rnd">
              <a:solidFill>
                <a:schemeClr val="accent2"/>
              </a:solidFill>
              <a:prstDash val="lgDashDot"/>
              <a:round/>
            </a:ln>
            <a:effectLst/>
          </c:spPr>
          <c:marker>
            <c:symbol val="triangle"/>
            <c:size val="5"/>
            <c:spPr>
              <a:solidFill>
                <a:schemeClr val="accent2"/>
              </a:solidFill>
              <a:ln w="9525">
                <a:solidFill>
                  <a:schemeClr val="accent2"/>
                </a:solidFill>
              </a:ln>
              <a:effectLst/>
            </c:spPr>
          </c:marker>
          <c:xVal>
            <c:numRef>
              <c:f>'[Microsoft Word 中的图表]Sheet1'!$B$1:$L$1</c:f>
              <c:numCache>
                <c:formatCode>0%</c:formatCode>
                <c:ptCount val="11"/>
                <c:pt idx="0" formatCode="General">
                  <c:v>0</c:v>
                </c:pt>
                <c:pt idx="1">
                  <c:v>0.1</c:v>
                </c:pt>
                <c:pt idx="2">
                  <c:v>0.2</c:v>
                </c:pt>
                <c:pt idx="3">
                  <c:v>0.3</c:v>
                </c:pt>
                <c:pt idx="4">
                  <c:v>0.4</c:v>
                </c:pt>
                <c:pt idx="5">
                  <c:v>0.5</c:v>
                </c:pt>
                <c:pt idx="6">
                  <c:v>0.6</c:v>
                </c:pt>
                <c:pt idx="7">
                  <c:v>0.7</c:v>
                </c:pt>
                <c:pt idx="8">
                  <c:v>0.8</c:v>
                </c:pt>
                <c:pt idx="9">
                  <c:v>0.9</c:v>
                </c:pt>
                <c:pt idx="10">
                  <c:v>1</c:v>
                </c:pt>
              </c:numCache>
            </c:numRef>
          </c:xVal>
          <c:yVal>
            <c:numRef>
              <c:f>'[Microsoft Word 中的图表]Sheet1'!$B$3:$L$3</c:f>
              <c:numCache>
                <c:formatCode>General</c:formatCode>
                <c:ptCount val="11"/>
                <c:pt idx="0" formatCode="0.00_);[Red]\(0.00\)">
                  <c:v>42.5</c:v>
                </c:pt>
                <c:pt idx="1">
                  <c:v>39.869999999999997</c:v>
                </c:pt>
                <c:pt idx="2" formatCode="0.00">
                  <c:v>36.01</c:v>
                </c:pt>
                <c:pt idx="3">
                  <c:v>34.69</c:v>
                </c:pt>
                <c:pt idx="4">
                  <c:v>32.159999999999997</c:v>
                </c:pt>
                <c:pt idx="5" formatCode="0.00">
                  <c:v>31.46</c:v>
                </c:pt>
                <c:pt idx="6">
                  <c:v>31.31</c:v>
                </c:pt>
                <c:pt idx="7" formatCode="0.00">
                  <c:v>31.32</c:v>
                </c:pt>
                <c:pt idx="8">
                  <c:v>30.28</c:v>
                </c:pt>
                <c:pt idx="9">
                  <c:v>29.69</c:v>
                </c:pt>
                <c:pt idx="10" formatCode="0.00_);[Red]\(0.00\)">
                  <c:v>28.19</c:v>
                </c:pt>
              </c:numCache>
            </c:numRef>
          </c:yVal>
          <c:smooth val="0"/>
          <c:extLst>
            <c:ext xmlns:c16="http://schemas.microsoft.com/office/drawing/2014/chart" uri="{C3380CC4-5D6E-409C-BE32-E72D297353CC}">
              <c16:uniqueId val="{00000001-0011-4299-95EE-83B1729E7D4F}"/>
            </c:ext>
          </c:extLst>
        </c:ser>
        <c:ser>
          <c:idx val="2"/>
          <c:order val="2"/>
          <c:tx>
            <c:strRef>
              <c:f>'[Microsoft Word 中的图表]Sheet1'!$A$4</c:f>
              <c:strCache>
                <c:ptCount val="1"/>
                <c:pt idx="0">
                  <c:v>multi-vehicles cooperative speed guidance</c:v>
                </c:pt>
              </c:strCache>
            </c:strRef>
          </c:tx>
          <c:spPr>
            <a:ln w="19050" cap="rnd">
              <a:solidFill>
                <a:schemeClr val="accent3"/>
              </a:solidFill>
              <a:round/>
            </a:ln>
            <a:effectLst/>
          </c:spPr>
          <c:marker>
            <c:symbol val="x"/>
            <c:size val="5"/>
            <c:spPr>
              <a:noFill/>
              <a:ln w="9525">
                <a:solidFill>
                  <a:schemeClr val="accent3"/>
                </a:solidFill>
              </a:ln>
              <a:effectLst/>
            </c:spPr>
          </c:marker>
          <c:xVal>
            <c:numRef>
              <c:f>'[Microsoft Word 中的图表]Sheet1'!$B$1:$L$1</c:f>
              <c:numCache>
                <c:formatCode>0%</c:formatCode>
                <c:ptCount val="11"/>
                <c:pt idx="0" formatCode="General">
                  <c:v>0</c:v>
                </c:pt>
                <c:pt idx="1">
                  <c:v>0.1</c:v>
                </c:pt>
                <c:pt idx="2">
                  <c:v>0.2</c:v>
                </c:pt>
                <c:pt idx="3">
                  <c:v>0.3</c:v>
                </c:pt>
                <c:pt idx="4">
                  <c:v>0.4</c:v>
                </c:pt>
                <c:pt idx="5">
                  <c:v>0.5</c:v>
                </c:pt>
                <c:pt idx="6">
                  <c:v>0.6</c:v>
                </c:pt>
                <c:pt idx="7">
                  <c:v>0.7</c:v>
                </c:pt>
                <c:pt idx="8">
                  <c:v>0.8</c:v>
                </c:pt>
                <c:pt idx="9">
                  <c:v>0.9</c:v>
                </c:pt>
                <c:pt idx="10">
                  <c:v>1</c:v>
                </c:pt>
              </c:numCache>
            </c:numRef>
          </c:xVal>
          <c:yVal>
            <c:numRef>
              <c:f>'[Microsoft Word 中的图表]Sheet1'!$B$4:$L$4</c:f>
              <c:numCache>
                <c:formatCode>General</c:formatCode>
                <c:ptCount val="11"/>
                <c:pt idx="0" formatCode="0.00_);[Red]\(0.00\)">
                  <c:v>42.64</c:v>
                </c:pt>
                <c:pt idx="1">
                  <c:v>39.83</c:v>
                </c:pt>
                <c:pt idx="2">
                  <c:v>34.94</c:v>
                </c:pt>
                <c:pt idx="3">
                  <c:v>31.4</c:v>
                </c:pt>
                <c:pt idx="4">
                  <c:v>26.39</c:v>
                </c:pt>
                <c:pt idx="5">
                  <c:v>25.87</c:v>
                </c:pt>
                <c:pt idx="6">
                  <c:v>24.72</c:v>
                </c:pt>
                <c:pt idx="7">
                  <c:v>24.39</c:v>
                </c:pt>
                <c:pt idx="8" formatCode="0.00">
                  <c:v>23.83</c:v>
                </c:pt>
                <c:pt idx="9">
                  <c:v>23.08</c:v>
                </c:pt>
                <c:pt idx="10" formatCode="0.00">
                  <c:v>22.6</c:v>
                </c:pt>
              </c:numCache>
            </c:numRef>
          </c:yVal>
          <c:smooth val="0"/>
          <c:extLst>
            <c:ext xmlns:c16="http://schemas.microsoft.com/office/drawing/2014/chart" uri="{C3380CC4-5D6E-409C-BE32-E72D297353CC}">
              <c16:uniqueId val="{00000002-0011-4299-95EE-83B1729E7D4F}"/>
            </c:ext>
          </c:extLst>
        </c:ser>
        <c:dLbls>
          <c:showLegendKey val="0"/>
          <c:showVal val="0"/>
          <c:showCatName val="0"/>
          <c:showSerName val="0"/>
          <c:showPercent val="0"/>
          <c:showBubbleSize val="0"/>
        </c:dLbls>
        <c:axId val="-817207952"/>
        <c:axId val="-817210672"/>
      </c:scatterChart>
      <c:valAx>
        <c:axId val="-817207952"/>
        <c:scaling>
          <c:orientation val="minMax"/>
          <c:max val="1"/>
        </c:scaling>
        <c:delete val="0"/>
        <c:axPos val="b"/>
        <c:title>
          <c:tx>
            <c:rich>
              <a:bodyPr rot="0" spcFirstLastPara="1" vertOverflow="ellipsis" vert="horz" wrap="square" anchor="ctr" anchorCtr="1"/>
              <a:lstStyle/>
              <a:p>
                <a:pPr>
                  <a:defRPr lang="zh-CN" sz="1000" b="0"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Penetration rate</a:t>
                </a:r>
                <a:endParaRPr lang="zh-CN" b="1"/>
              </a:p>
            </c:rich>
          </c:tx>
          <c:layout>
            <c:manualLayout>
              <c:xMode val="edge"/>
              <c:yMode val="edge"/>
              <c:x val="0.40329396325459299"/>
              <c:y val="0.91319335083114594"/>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817210672"/>
        <c:crosses val="autoZero"/>
        <c:crossBetween val="midCat"/>
        <c:majorUnit val="0.1"/>
      </c:valAx>
      <c:valAx>
        <c:axId val="-817210672"/>
        <c:scaling>
          <c:orientation val="minMax"/>
          <c:max val="45"/>
          <c:min val="20"/>
        </c:scaling>
        <c:delete val="0"/>
        <c:axPos val="l"/>
        <c:title>
          <c:tx>
            <c:rich>
              <a:bodyPr rot="-5400000" spcFirstLastPara="1" vertOverflow="ellipsis" vert="horz" wrap="square" anchor="ctr" anchorCtr="1"/>
              <a:lstStyle/>
              <a:p>
                <a:pPr>
                  <a:defRPr lang="zh-CN" sz="1000" b="0" i="0" u="none" strike="noStrike" kern="1200" baseline="0">
                    <a:solidFill>
                      <a:sysClr val="windowText" lastClr="000000"/>
                    </a:solidFill>
                    <a:latin typeface="Times New Roman" panose="02020603050405020304" charset="0"/>
                    <a:ea typeface="+mn-ea"/>
                    <a:cs typeface="Times New Roman" panose="02020603050405020304" charset="0"/>
                  </a:defRPr>
                </a:pPr>
                <a:r>
                  <a:rPr lang="en-US" b="1"/>
                  <a:t>Average delay (s)</a:t>
                </a:r>
                <a:endParaRPr lang="zh-CN" b="1"/>
              </a:p>
            </c:rich>
          </c:tx>
          <c:layout>
            <c:manualLayout>
              <c:xMode val="edge"/>
              <c:yMode val="edge"/>
              <c:x val="1.8925853018372699E-2"/>
              <c:y val="0.27125328083989497"/>
            </c:manualLayout>
          </c:layout>
          <c:overlay val="0"/>
          <c:spPr>
            <a:noFill/>
            <a:ln>
              <a:noFill/>
            </a:ln>
            <a:effectLst/>
          </c:spPr>
          <c:txPr>
            <a:bodyPr rot="-5400000" spcFirstLastPara="1" vertOverflow="ellipsis" vert="horz" wrap="square" anchor="ctr" anchorCtr="1"/>
            <a:lstStyle/>
            <a:p>
              <a:pPr>
                <a:defRPr lang="zh-CN" sz="10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crossAx val="-817207952"/>
        <c:crosses val="autoZero"/>
        <c:crossBetween val="midCat"/>
      </c:valAx>
      <c:spPr>
        <a:noFill/>
        <a:ln>
          <a:noFill/>
        </a:ln>
        <a:effectLst/>
      </c:spPr>
    </c:plotArea>
    <c:legend>
      <c:legendPos val="t"/>
      <c:legendEntry>
        <c:idx val="0"/>
        <c:delete val="1"/>
      </c:legendEntry>
      <c:layout>
        <c:manualLayout>
          <c:xMode val="edge"/>
          <c:yMode val="edge"/>
          <c:x val="0.45461023622047197"/>
          <c:y val="5.5555555555555601E-2"/>
          <c:w val="0.51300153105861801"/>
          <c:h val="0.13995698454359901"/>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ysClr val="windowText" lastClr="000000"/>
              </a:solidFill>
              <a:latin typeface="Times New Roman" panose="02020603050405020304" charset="0"/>
              <a:ea typeface="+mn-ea"/>
              <a:cs typeface="Times New Roman" panose="02020603050405020304" charset="0"/>
            </a:defRPr>
          </a:pPr>
          <a:endParaRPr lang="en-US"/>
        </a:p>
      </c:txPr>
    </c:legend>
    <c:plotVisOnly val="1"/>
    <c:dispBlanksAs val="gap"/>
    <c:showDLblsOverMax val="0"/>
  </c:chart>
  <c:spPr>
    <a:noFill/>
    <a:ln>
      <a:noFill/>
    </a:ln>
    <a:effectLst/>
  </c:spPr>
  <c:txPr>
    <a:bodyPr/>
    <a:lstStyle/>
    <a:p>
      <a:pPr>
        <a:defRPr lang="zh-CN">
          <a:solidFill>
            <a:sysClr val="windowText" lastClr="000000"/>
          </a:solidFill>
          <a:latin typeface="Times New Roman" panose="02020603050405020304" charset="0"/>
          <a:cs typeface="Times New Roman" panose="0202060305040502030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0CAE4C-1449-4030-AE26-5FA9D7EA0232}" type="doc">
      <dgm:prSet loTypeId="urn:microsoft.com/office/officeart/2005/8/layout/architecture" loCatId="list" qsTypeId="urn:microsoft.com/office/officeart/2005/8/quickstyle/simple3" qsCatId="simple" csTypeId="urn:microsoft.com/office/officeart/2005/8/colors/accent1_2" csCatId="accent1" phldr="1"/>
      <dgm:spPr/>
      <dgm:t>
        <a:bodyPr/>
        <a:lstStyle/>
        <a:p>
          <a:endParaRPr lang="en-US"/>
        </a:p>
      </dgm:t>
    </dgm:pt>
    <dgm:pt modelId="{8DB11F67-01BF-4DE3-AAFE-84D17BD626A9}">
      <dgm:prSet phldrT="[Text]"/>
      <dgm:spPr/>
      <dgm:t>
        <a:bodyPr/>
        <a:lstStyle/>
        <a:p>
          <a:r>
            <a:rPr lang="en-US" altLang="zh-CN" b="1" dirty="0" smtClean="0"/>
            <a:t>Traffic_v1</a:t>
          </a:r>
          <a:r>
            <a:rPr lang="zh-CN" altLang="en-US" b="1" dirty="0" smtClean="0"/>
            <a:t>仿真平台</a:t>
          </a:r>
          <a:endParaRPr lang="en-US" b="1" dirty="0"/>
        </a:p>
      </dgm:t>
    </dgm:pt>
    <dgm:pt modelId="{2E991B63-2C12-4E91-87E6-C08BBC5CF22B}" type="parTrans" cxnId="{C4C6677A-2EDA-4B29-8397-901D6E3CD249}">
      <dgm:prSet/>
      <dgm:spPr/>
      <dgm:t>
        <a:bodyPr/>
        <a:lstStyle/>
        <a:p>
          <a:endParaRPr lang="en-US"/>
        </a:p>
      </dgm:t>
    </dgm:pt>
    <dgm:pt modelId="{3CA79B19-D8AE-4BF9-8FCE-E4EC54E6FE92}" type="sibTrans" cxnId="{C4C6677A-2EDA-4B29-8397-901D6E3CD249}">
      <dgm:prSet/>
      <dgm:spPr/>
      <dgm:t>
        <a:bodyPr/>
        <a:lstStyle/>
        <a:p>
          <a:endParaRPr lang="en-US"/>
        </a:p>
      </dgm:t>
    </dgm:pt>
    <dgm:pt modelId="{C2824AB0-7BAB-4D2D-8DF3-E84F2CACEC89}">
      <dgm:prSet phldrT="[Text]"/>
      <dgm:spPr/>
      <dgm:t>
        <a:bodyPr/>
        <a:lstStyle/>
        <a:p>
          <a:r>
            <a:rPr lang="zh-CN" altLang="en-US" b="1" dirty="0" smtClean="0"/>
            <a:t>核心仿真模块</a:t>
          </a:r>
          <a:endParaRPr lang="en-US" b="1" dirty="0"/>
        </a:p>
      </dgm:t>
    </dgm:pt>
    <dgm:pt modelId="{CC4BDDB4-A69A-46DD-9F95-09337FD73602}" type="parTrans" cxnId="{C7F1432B-9FA5-41B9-B955-577CDB13C0C6}">
      <dgm:prSet/>
      <dgm:spPr/>
      <dgm:t>
        <a:bodyPr/>
        <a:lstStyle/>
        <a:p>
          <a:endParaRPr lang="en-US"/>
        </a:p>
      </dgm:t>
    </dgm:pt>
    <dgm:pt modelId="{756BF3B6-C5BA-4EB8-A63D-80597FCEAA93}" type="sibTrans" cxnId="{C7F1432B-9FA5-41B9-B955-577CDB13C0C6}">
      <dgm:prSet/>
      <dgm:spPr/>
      <dgm:t>
        <a:bodyPr/>
        <a:lstStyle/>
        <a:p>
          <a:endParaRPr lang="en-US"/>
        </a:p>
      </dgm:t>
    </dgm:pt>
    <dgm:pt modelId="{6EACCE85-8672-4A43-89D5-5F6E71C1FE9C}">
      <dgm:prSet phldrT="[Text]"/>
      <dgm:spPr/>
      <dgm:t>
        <a:bodyPr/>
        <a:lstStyle/>
        <a:p>
          <a:r>
            <a:rPr lang="zh-CN" altLang="en-US" b="1" dirty="0" smtClean="0"/>
            <a:t>数据统计模块</a:t>
          </a:r>
          <a:endParaRPr lang="en-US" b="1" dirty="0"/>
        </a:p>
      </dgm:t>
    </dgm:pt>
    <dgm:pt modelId="{83447D90-BCFF-48DC-BE6E-4D8B480CA3E8}" type="parTrans" cxnId="{875C03EF-4BD6-4835-9AF0-75E9A3C5C966}">
      <dgm:prSet/>
      <dgm:spPr/>
      <dgm:t>
        <a:bodyPr/>
        <a:lstStyle/>
        <a:p>
          <a:endParaRPr lang="en-US"/>
        </a:p>
      </dgm:t>
    </dgm:pt>
    <dgm:pt modelId="{E38851BE-76F9-40BB-B149-15F0B97CA22E}" type="sibTrans" cxnId="{875C03EF-4BD6-4835-9AF0-75E9A3C5C966}">
      <dgm:prSet/>
      <dgm:spPr/>
      <dgm:t>
        <a:bodyPr/>
        <a:lstStyle/>
        <a:p>
          <a:endParaRPr lang="en-US"/>
        </a:p>
      </dgm:t>
    </dgm:pt>
    <dgm:pt modelId="{B28AF358-5E45-455C-87AA-27B1D57880AE}">
      <dgm:prSet phldrT="[Text]"/>
      <dgm:spPr/>
      <dgm:t>
        <a:bodyPr/>
        <a:lstStyle/>
        <a:p>
          <a:r>
            <a:rPr lang="zh-CN" altLang="en-US" b="1" dirty="0" smtClean="0"/>
            <a:t>信号控制模块</a:t>
          </a:r>
          <a:endParaRPr lang="en-US" b="1" dirty="0"/>
        </a:p>
      </dgm:t>
    </dgm:pt>
    <dgm:pt modelId="{494848EA-376C-4F19-B83E-D19667688FC2}" type="parTrans" cxnId="{FEDF594A-F316-4F41-B4E4-898C04B03EE2}">
      <dgm:prSet/>
      <dgm:spPr/>
      <dgm:t>
        <a:bodyPr/>
        <a:lstStyle/>
        <a:p>
          <a:endParaRPr lang="en-US"/>
        </a:p>
      </dgm:t>
    </dgm:pt>
    <dgm:pt modelId="{56A42F8A-6101-42F3-9DF8-FDA83627A29F}" type="sibTrans" cxnId="{FEDF594A-F316-4F41-B4E4-898C04B03EE2}">
      <dgm:prSet/>
      <dgm:spPr/>
      <dgm:t>
        <a:bodyPr/>
        <a:lstStyle/>
        <a:p>
          <a:endParaRPr lang="en-US"/>
        </a:p>
      </dgm:t>
    </dgm:pt>
    <dgm:pt modelId="{5A28E4D0-7DFB-4666-8F6F-6AB4258283A3}">
      <dgm:prSet phldrT="[Text]"/>
      <dgm:spPr/>
      <dgm:t>
        <a:bodyPr/>
        <a:lstStyle/>
        <a:p>
          <a:r>
            <a:rPr lang="zh-CN" altLang="en-US" b="1" dirty="0" smtClean="0"/>
            <a:t> </a:t>
          </a:r>
          <a:endParaRPr lang="en-US" b="1" dirty="0"/>
        </a:p>
      </dgm:t>
    </dgm:pt>
    <dgm:pt modelId="{F5B20B73-EED8-4330-AF7C-E89BFF1A3E85}" type="parTrans" cxnId="{A8616EE1-73B4-47AD-93B9-FF40202581DC}">
      <dgm:prSet/>
      <dgm:spPr/>
      <dgm:t>
        <a:bodyPr/>
        <a:lstStyle/>
        <a:p>
          <a:endParaRPr lang="en-US"/>
        </a:p>
      </dgm:t>
    </dgm:pt>
    <dgm:pt modelId="{A0C71E7C-0BD6-47C6-8480-7AA9FAA89C0B}" type="sibTrans" cxnId="{A8616EE1-73B4-47AD-93B9-FF40202581DC}">
      <dgm:prSet/>
      <dgm:spPr/>
      <dgm:t>
        <a:bodyPr/>
        <a:lstStyle/>
        <a:p>
          <a:endParaRPr lang="en-US"/>
        </a:p>
      </dgm:t>
    </dgm:pt>
    <dgm:pt modelId="{DC62D8F2-F824-4148-B5D9-B4717DEC326D}">
      <dgm:prSet phldrT="[Text]"/>
      <dgm:spPr/>
      <dgm:t>
        <a:bodyPr/>
        <a:lstStyle/>
        <a:p>
          <a:r>
            <a:rPr lang="zh-CN" altLang="en-US" b="1" dirty="0" smtClean="0"/>
            <a:t>交互界面模块</a:t>
          </a:r>
          <a:endParaRPr lang="en-US" b="1" dirty="0"/>
        </a:p>
      </dgm:t>
    </dgm:pt>
    <dgm:pt modelId="{5DDC343F-89BF-42DA-91CE-3890B78A027B}" type="parTrans" cxnId="{847AF1B2-68A2-4D4E-B80E-E8C039486F3A}">
      <dgm:prSet/>
      <dgm:spPr/>
      <dgm:t>
        <a:bodyPr/>
        <a:lstStyle/>
        <a:p>
          <a:endParaRPr lang="en-US"/>
        </a:p>
      </dgm:t>
    </dgm:pt>
    <dgm:pt modelId="{92963E05-5C5D-4B88-ABC1-FA983F00AB72}" type="sibTrans" cxnId="{847AF1B2-68A2-4D4E-B80E-E8C039486F3A}">
      <dgm:prSet/>
      <dgm:spPr/>
      <dgm:t>
        <a:bodyPr/>
        <a:lstStyle/>
        <a:p>
          <a:endParaRPr lang="en-US"/>
        </a:p>
      </dgm:t>
    </dgm:pt>
    <dgm:pt modelId="{42FEC61C-557E-46EA-A440-7C92CAC80794}">
      <dgm:prSet phldrT="[Text]"/>
      <dgm:spPr/>
      <dgm:t>
        <a:bodyPr/>
        <a:lstStyle/>
        <a:p>
          <a:r>
            <a:rPr lang="zh-CN" altLang="en-US" b="1" dirty="0" smtClean="0"/>
            <a:t>交互界面模块</a:t>
          </a:r>
          <a:endParaRPr lang="en-US" b="1" dirty="0"/>
        </a:p>
      </dgm:t>
    </dgm:pt>
    <dgm:pt modelId="{418AAC48-00DA-48A8-9B00-485D6C0B3213}" type="parTrans" cxnId="{84910FD1-B528-4A7E-811A-656B216C6B76}">
      <dgm:prSet/>
      <dgm:spPr/>
      <dgm:t>
        <a:bodyPr/>
        <a:lstStyle/>
        <a:p>
          <a:endParaRPr lang="en-US"/>
        </a:p>
      </dgm:t>
    </dgm:pt>
    <dgm:pt modelId="{46041D2D-74A4-46CC-8A8E-4FE55540E030}" type="sibTrans" cxnId="{84910FD1-B528-4A7E-811A-656B216C6B76}">
      <dgm:prSet/>
      <dgm:spPr/>
      <dgm:t>
        <a:bodyPr/>
        <a:lstStyle/>
        <a:p>
          <a:endParaRPr lang="en-US"/>
        </a:p>
      </dgm:t>
    </dgm:pt>
    <dgm:pt modelId="{298021EC-E480-4428-8AA5-1F3E3D2944E0}">
      <dgm:prSet phldrT="[Text]"/>
      <dgm:spPr/>
      <dgm:t>
        <a:bodyPr/>
        <a:lstStyle/>
        <a:p>
          <a:r>
            <a:rPr lang="zh-CN" altLang="en-US" b="1" dirty="0" smtClean="0"/>
            <a:t>用户策略模块</a:t>
          </a:r>
          <a:endParaRPr lang="en-US" b="1" dirty="0"/>
        </a:p>
      </dgm:t>
    </dgm:pt>
    <dgm:pt modelId="{B364D162-2957-4154-AA14-9C8C99CBEF7E}" type="parTrans" cxnId="{F9B6D9A4-1B65-40AD-A6CD-FCB381C1B175}">
      <dgm:prSet/>
      <dgm:spPr/>
      <dgm:t>
        <a:bodyPr/>
        <a:lstStyle/>
        <a:p>
          <a:endParaRPr lang="en-US"/>
        </a:p>
      </dgm:t>
    </dgm:pt>
    <dgm:pt modelId="{51015151-4525-4D74-BF94-E5149C529F67}" type="sibTrans" cxnId="{F9B6D9A4-1B65-40AD-A6CD-FCB381C1B175}">
      <dgm:prSet/>
      <dgm:spPr/>
      <dgm:t>
        <a:bodyPr/>
        <a:lstStyle/>
        <a:p>
          <a:endParaRPr lang="en-US"/>
        </a:p>
      </dgm:t>
    </dgm:pt>
    <dgm:pt modelId="{5472B3B3-F02B-4012-AF82-638893FB220A}">
      <dgm:prSet phldrT="[Text]"/>
      <dgm:spPr/>
      <dgm:t>
        <a:bodyPr/>
        <a:lstStyle/>
        <a:p>
          <a:r>
            <a:rPr lang="zh-CN" altLang="en-US" b="1" smtClean="0"/>
            <a:t>仿真控制模块</a:t>
          </a:r>
          <a:endParaRPr lang="en-US" b="1" dirty="0"/>
        </a:p>
      </dgm:t>
    </dgm:pt>
    <dgm:pt modelId="{FF9C370E-3F27-44C9-B81E-2D8FF29723D6}" type="parTrans" cxnId="{593799BE-2440-45FD-863C-C9D5E474396C}">
      <dgm:prSet/>
      <dgm:spPr/>
      <dgm:t>
        <a:bodyPr/>
        <a:lstStyle/>
        <a:p>
          <a:endParaRPr lang="en-US"/>
        </a:p>
      </dgm:t>
    </dgm:pt>
    <dgm:pt modelId="{8586B343-44D6-44FD-9319-925DC64AC752}" type="sibTrans" cxnId="{593799BE-2440-45FD-863C-C9D5E474396C}">
      <dgm:prSet/>
      <dgm:spPr/>
      <dgm:t>
        <a:bodyPr/>
        <a:lstStyle/>
        <a:p>
          <a:endParaRPr lang="en-US"/>
        </a:p>
      </dgm:t>
    </dgm:pt>
    <dgm:pt modelId="{AC6F00CB-8FE1-4FF2-B1AD-1BA2B2308FFE}">
      <dgm:prSet phldrT="[Text]"/>
      <dgm:spPr/>
      <dgm:t>
        <a:bodyPr/>
        <a:lstStyle/>
        <a:p>
          <a:r>
            <a:rPr lang="en-US" b="1" dirty="0" smtClean="0"/>
            <a:t> </a:t>
          </a:r>
          <a:endParaRPr lang="en-US" b="1" dirty="0"/>
        </a:p>
      </dgm:t>
    </dgm:pt>
    <dgm:pt modelId="{EA88C6AC-26D9-409D-B21E-D9768C696ED0}" type="parTrans" cxnId="{A49C8E05-FC5C-4D3A-8399-85F40DC79013}">
      <dgm:prSet/>
      <dgm:spPr/>
      <dgm:t>
        <a:bodyPr/>
        <a:lstStyle/>
        <a:p>
          <a:endParaRPr lang="en-US"/>
        </a:p>
      </dgm:t>
    </dgm:pt>
    <dgm:pt modelId="{25304493-0FBA-4302-B0E8-17F4F1B2FB81}" type="sibTrans" cxnId="{A49C8E05-FC5C-4D3A-8399-85F40DC79013}">
      <dgm:prSet/>
      <dgm:spPr/>
      <dgm:t>
        <a:bodyPr/>
        <a:lstStyle/>
        <a:p>
          <a:endParaRPr lang="en-US"/>
        </a:p>
      </dgm:t>
    </dgm:pt>
    <dgm:pt modelId="{0E9FAE4C-7C45-40BB-9C7B-EB63EF3E7B1B}" type="pres">
      <dgm:prSet presAssocID="{8E0CAE4C-1449-4030-AE26-5FA9D7EA0232}" presName="Name0" presStyleCnt="0">
        <dgm:presLayoutVars>
          <dgm:chPref val="1"/>
          <dgm:dir/>
          <dgm:animOne val="branch"/>
          <dgm:animLvl val="lvl"/>
          <dgm:resizeHandles/>
        </dgm:presLayoutVars>
      </dgm:prSet>
      <dgm:spPr/>
      <dgm:t>
        <a:bodyPr/>
        <a:lstStyle/>
        <a:p>
          <a:endParaRPr lang="en-US"/>
        </a:p>
      </dgm:t>
    </dgm:pt>
    <dgm:pt modelId="{6D0B07C0-A070-4ACB-B593-978FE1A87F20}" type="pres">
      <dgm:prSet presAssocID="{8DB11F67-01BF-4DE3-AAFE-84D17BD626A9}" presName="vertOne" presStyleCnt="0"/>
      <dgm:spPr/>
    </dgm:pt>
    <dgm:pt modelId="{EB6B3030-D0AC-43BE-8BFF-A36442CF4B76}" type="pres">
      <dgm:prSet presAssocID="{8DB11F67-01BF-4DE3-AAFE-84D17BD626A9}" presName="txOne" presStyleLbl="node0" presStyleIdx="0" presStyleCnt="1">
        <dgm:presLayoutVars>
          <dgm:chPref val="3"/>
        </dgm:presLayoutVars>
      </dgm:prSet>
      <dgm:spPr/>
      <dgm:t>
        <a:bodyPr/>
        <a:lstStyle/>
        <a:p>
          <a:endParaRPr lang="en-US"/>
        </a:p>
      </dgm:t>
    </dgm:pt>
    <dgm:pt modelId="{811DB28B-4478-4EE5-996E-7679E3512F88}" type="pres">
      <dgm:prSet presAssocID="{8DB11F67-01BF-4DE3-AAFE-84D17BD626A9}" presName="parTransOne" presStyleCnt="0"/>
      <dgm:spPr/>
    </dgm:pt>
    <dgm:pt modelId="{3A23FB53-5882-4C00-810D-B55CCB994BE1}" type="pres">
      <dgm:prSet presAssocID="{8DB11F67-01BF-4DE3-AAFE-84D17BD626A9}" presName="horzOne" presStyleCnt="0"/>
      <dgm:spPr/>
    </dgm:pt>
    <dgm:pt modelId="{FB88402E-CD98-4714-8A50-1754E9F18F53}" type="pres">
      <dgm:prSet presAssocID="{298021EC-E480-4428-8AA5-1F3E3D2944E0}" presName="vertTwo" presStyleCnt="0"/>
      <dgm:spPr/>
    </dgm:pt>
    <dgm:pt modelId="{97148F98-0708-437F-B71C-242DA2F8D890}" type="pres">
      <dgm:prSet presAssocID="{298021EC-E480-4428-8AA5-1F3E3D2944E0}" presName="txTwo" presStyleLbl="node2" presStyleIdx="0" presStyleCnt="3">
        <dgm:presLayoutVars>
          <dgm:chPref val="3"/>
        </dgm:presLayoutVars>
      </dgm:prSet>
      <dgm:spPr/>
      <dgm:t>
        <a:bodyPr/>
        <a:lstStyle/>
        <a:p>
          <a:endParaRPr lang="en-US"/>
        </a:p>
      </dgm:t>
    </dgm:pt>
    <dgm:pt modelId="{27B45874-A520-413D-8B86-7000334B3D18}" type="pres">
      <dgm:prSet presAssocID="{298021EC-E480-4428-8AA5-1F3E3D2944E0}" presName="parTransTwo" presStyleCnt="0"/>
      <dgm:spPr/>
    </dgm:pt>
    <dgm:pt modelId="{42490982-8557-4714-82DB-287A5DF711CF}" type="pres">
      <dgm:prSet presAssocID="{298021EC-E480-4428-8AA5-1F3E3D2944E0}" presName="horzTwo" presStyleCnt="0"/>
      <dgm:spPr/>
    </dgm:pt>
    <dgm:pt modelId="{F080ACAF-421D-491A-B140-BAF3BAE13C21}" type="pres">
      <dgm:prSet presAssocID="{AC6F00CB-8FE1-4FF2-B1AD-1BA2B2308FFE}" presName="vertThree" presStyleCnt="0"/>
      <dgm:spPr/>
    </dgm:pt>
    <dgm:pt modelId="{918827B0-CBC5-4A39-AAEA-CB97BA88AF8F}" type="pres">
      <dgm:prSet presAssocID="{AC6F00CB-8FE1-4FF2-B1AD-1BA2B2308FFE}" presName="txThree" presStyleLbl="node3" presStyleIdx="0" presStyleCnt="6">
        <dgm:presLayoutVars>
          <dgm:chPref val="3"/>
        </dgm:presLayoutVars>
      </dgm:prSet>
      <dgm:spPr/>
      <dgm:t>
        <a:bodyPr/>
        <a:lstStyle/>
        <a:p>
          <a:endParaRPr lang="en-US"/>
        </a:p>
      </dgm:t>
    </dgm:pt>
    <dgm:pt modelId="{003661CA-FA10-4C98-A9C0-076BD3DFB213}" type="pres">
      <dgm:prSet presAssocID="{AC6F00CB-8FE1-4FF2-B1AD-1BA2B2308FFE}" presName="horzThree" presStyleCnt="0"/>
      <dgm:spPr/>
    </dgm:pt>
    <dgm:pt modelId="{D840F27D-D6DC-4426-ABCD-951ED6FC234A}" type="pres">
      <dgm:prSet presAssocID="{51015151-4525-4D74-BF94-E5149C529F67}" presName="sibSpaceTwo" presStyleCnt="0"/>
      <dgm:spPr/>
    </dgm:pt>
    <dgm:pt modelId="{D55E9E9D-5EB1-4DFB-A399-CA67A2F0B916}" type="pres">
      <dgm:prSet presAssocID="{C2824AB0-7BAB-4D2D-8DF3-E84F2CACEC89}" presName="vertTwo" presStyleCnt="0"/>
      <dgm:spPr/>
    </dgm:pt>
    <dgm:pt modelId="{1AA1C8CC-128E-46CC-900A-E9558142A496}" type="pres">
      <dgm:prSet presAssocID="{C2824AB0-7BAB-4D2D-8DF3-E84F2CACEC89}" presName="txTwo" presStyleLbl="node2" presStyleIdx="1" presStyleCnt="3">
        <dgm:presLayoutVars>
          <dgm:chPref val="3"/>
        </dgm:presLayoutVars>
      </dgm:prSet>
      <dgm:spPr/>
      <dgm:t>
        <a:bodyPr/>
        <a:lstStyle/>
        <a:p>
          <a:endParaRPr lang="en-US"/>
        </a:p>
      </dgm:t>
    </dgm:pt>
    <dgm:pt modelId="{FBC86530-FA61-41D9-9B3B-A0F218DEB656}" type="pres">
      <dgm:prSet presAssocID="{C2824AB0-7BAB-4D2D-8DF3-E84F2CACEC89}" presName="parTransTwo" presStyleCnt="0"/>
      <dgm:spPr/>
    </dgm:pt>
    <dgm:pt modelId="{06FA481A-679D-49E5-AF56-39A52311261F}" type="pres">
      <dgm:prSet presAssocID="{C2824AB0-7BAB-4D2D-8DF3-E84F2CACEC89}" presName="horzTwo" presStyleCnt="0"/>
      <dgm:spPr/>
    </dgm:pt>
    <dgm:pt modelId="{7B09E60D-0DBB-4E4E-B9AC-4B3C29D654FA}" type="pres">
      <dgm:prSet presAssocID="{5472B3B3-F02B-4012-AF82-638893FB220A}" presName="vertThree" presStyleCnt="0"/>
      <dgm:spPr/>
    </dgm:pt>
    <dgm:pt modelId="{08334980-5128-46C0-9BED-5C1FEFC9282C}" type="pres">
      <dgm:prSet presAssocID="{5472B3B3-F02B-4012-AF82-638893FB220A}" presName="txThree" presStyleLbl="node3" presStyleIdx="1" presStyleCnt="6">
        <dgm:presLayoutVars>
          <dgm:chPref val="3"/>
        </dgm:presLayoutVars>
      </dgm:prSet>
      <dgm:spPr/>
      <dgm:t>
        <a:bodyPr/>
        <a:lstStyle/>
        <a:p>
          <a:endParaRPr lang="en-US"/>
        </a:p>
      </dgm:t>
    </dgm:pt>
    <dgm:pt modelId="{6BBAE4F9-0BB3-4A16-96E1-11F91C0C4C9D}" type="pres">
      <dgm:prSet presAssocID="{5472B3B3-F02B-4012-AF82-638893FB220A}" presName="horzThree" presStyleCnt="0"/>
      <dgm:spPr/>
    </dgm:pt>
    <dgm:pt modelId="{13EF2B8D-828F-4BEE-8BDD-0950D1E37022}" type="pres">
      <dgm:prSet presAssocID="{8586B343-44D6-44FD-9319-925DC64AC752}" presName="sibSpaceThree" presStyleCnt="0"/>
      <dgm:spPr/>
    </dgm:pt>
    <dgm:pt modelId="{9E06AFAE-4758-4D8E-8632-53D2E0D4B31E}" type="pres">
      <dgm:prSet presAssocID="{6EACCE85-8672-4A43-89D5-5F6E71C1FE9C}" presName="vertThree" presStyleCnt="0"/>
      <dgm:spPr/>
    </dgm:pt>
    <dgm:pt modelId="{ACC77AB1-A949-4443-AE89-E695538E8E89}" type="pres">
      <dgm:prSet presAssocID="{6EACCE85-8672-4A43-89D5-5F6E71C1FE9C}" presName="txThree" presStyleLbl="node3" presStyleIdx="2" presStyleCnt="6">
        <dgm:presLayoutVars>
          <dgm:chPref val="3"/>
        </dgm:presLayoutVars>
      </dgm:prSet>
      <dgm:spPr/>
      <dgm:t>
        <a:bodyPr/>
        <a:lstStyle/>
        <a:p>
          <a:endParaRPr lang="en-US"/>
        </a:p>
      </dgm:t>
    </dgm:pt>
    <dgm:pt modelId="{9ECC5E79-85DA-4393-8395-BDEF154B01DF}" type="pres">
      <dgm:prSet presAssocID="{6EACCE85-8672-4A43-89D5-5F6E71C1FE9C}" presName="horzThree" presStyleCnt="0"/>
      <dgm:spPr/>
    </dgm:pt>
    <dgm:pt modelId="{D476ED4F-C9A7-4606-913D-DF8CB6D53532}" type="pres">
      <dgm:prSet presAssocID="{E38851BE-76F9-40BB-B149-15F0B97CA22E}" presName="sibSpaceThree" presStyleCnt="0"/>
      <dgm:spPr/>
    </dgm:pt>
    <dgm:pt modelId="{FC95ECBB-17B5-4CDD-A335-7C0632E217EC}" type="pres">
      <dgm:prSet presAssocID="{42FEC61C-557E-46EA-A440-7C92CAC80794}" presName="vertThree" presStyleCnt="0"/>
      <dgm:spPr/>
    </dgm:pt>
    <dgm:pt modelId="{85EF45B0-1BCA-49C8-A705-E536A5FA3E65}" type="pres">
      <dgm:prSet presAssocID="{42FEC61C-557E-46EA-A440-7C92CAC80794}" presName="txThree" presStyleLbl="node3" presStyleIdx="3" presStyleCnt="6">
        <dgm:presLayoutVars>
          <dgm:chPref val="3"/>
        </dgm:presLayoutVars>
      </dgm:prSet>
      <dgm:spPr/>
      <dgm:t>
        <a:bodyPr/>
        <a:lstStyle/>
        <a:p>
          <a:endParaRPr lang="en-US"/>
        </a:p>
      </dgm:t>
    </dgm:pt>
    <dgm:pt modelId="{AA41BBCE-0CBD-4101-8696-BAB57AB8438C}" type="pres">
      <dgm:prSet presAssocID="{42FEC61C-557E-46EA-A440-7C92CAC80794}" presName="horzThree" presStyleCnt="0"/>
      <dgm:spPr/>
    </dgm:pt>
    <dgm:pt modelId="{72F132E3-6510-4C39-822A-05969895889D}" type="pres">
      <dgm:prSet presAssocID="{756BF3B6-C5BA-4EB8-A63D-80597FCEAA93}" presName="sibSpaceTwo" presStyleCnt="0"/>
      <dgm:spPr/>
    </dgm:pt>
    <dgm:pt modelId="{0E181E04-64BC-4BE9-943D-ECC99517DD4C}" type="pres">
      <dgm:prSet presAssocID="{B28AF358-5E45-455C-87AA-27B1D57880AE}" presName="vertTwo" presStyleCnt="0"/>
      <dgm:spPr/>
    </dgm:pt>
    <dgm:pt modelId="{EAEF1F42-3F93-4659-831C-05F8A4DFBFB0}" type="pres">
      <dgm:prSet presAssocID="{B28AF358-5E45-455C-87AA-27B1D57880AE}" presName="txTwo" presStyleLbl="node2" presStyleIdx="2" presStyleCnt="3">
        <dgm:presLayoutVars>
          <dgm:chPref val="3"/>
        </dgm:presLayoutVars>
      </dgm:prSet>
      <dgm:spPr/>
      <dgm:t>
        <a:bodyPr/>
        <a:lstStyle/>
        <a:p>
          <a:endParaRPr lang="en-US"/>
        </a:p>
      </dgm:t>
    </dgm:pt>
    <dgm:pt modelId="{F3A4ABC7-77AF-447C-A271-B6C729C08B15}" type="pres">
      <dgm:prSet presAssocID="{B28AF358-5E45-455C-87AA-27B1D57880AE}" presName="parTransTwo" presStyleCnt="0"/>
      <dgm:spPr/>
    </dgm:pt>
    <dgm:pt modelId="{C8F677A3-8361-463E-BC19-96342FACDF1F}" type="pres">
      <dgm:prSet presAssocID="{B28AF358-5E45-455C-87AA-27B1D57880AE}" presName="horzTwo" presStyleCnt="0"/>
      <dgm:spPr/>
    </dgm:pt>
    <dgm:pt modelId="{64B2594B-135F-4ED7-A33C-144918316657}" type="pres">
      <dgm:prSet presAssocID="{5A28E4D0-7DFB-4666-8F6F-6AB4258283A3}" presName="vertThree" presStyleCnt="0"/>
      <dgm:spPr/>
    </dgm:pt>
    <dgm:pt modelId="{D82C7BC1-7014-4D28-8F0D-5A304E5F5522}" type="pres">
      <dgm:prSet presAssocID="{5A28E4D0-7DFB-4666-8F6F-6AB4258283A3}" presName="txThree" presStyleLbl="node3" presStyleIdx="4" presStyleCnt="6">
        <dgm:presLayoutVars>
          <dgm:chPref val="3"/>
        </dgm:presLayoutVars>
      </dgm:prSet>
      <dgm:spPr/>
      <dgm:t>
        <a:bodyPr/>
        <a:lstStyle/>
        <a:p>
          <a:endParaRPr lang="en-US"/>
        </a:p>
      </dgm:t>
    </dgm:pt>
    <dgm:pt modelId="{E713A065-FBCA-429D-A4A6-6C19830131A2}" type="pres">
      <dgm:prSet presAssocID="{5A28E4D0-7DFB-4666-8F6F-6AB4258283A3}" presName="horzThree" presStyleCnt="0"/>
      <dgm:spPr/>
    </dgm:pt>
    <dgm:pt modelId="{1330DD71-08E2-480B-82C3-219C1166018E}" type="pres">
      <dgm:prSet presAssocID="{A0C71E7C-0BD6-47C6-8480-7AA9FAA89C0B}" presName="sibSpaceThree" presStyleCnt="0"/>
      <dgm:spPr/>
    </dgm:pt>
    <dgm:pt modelId="{2A514CE6-C6CA-47DC-BEE6-CA6F9ABCFDDE}" type="pres">
      <dgm:prSet presAssocID="{DC62D8F2-F824-4148-B5D9-B4717DEC326D}" presName="vertThree" presStyleCnt="0"/>
      <dgm:spPr/>
    </dgm:pt>
    <dgm:pt modelId="{AC738986-8028-4AA9-88C1-3C1FA0B1F2BC}" type="pres">
      <dgm:prSet presAssocID="{DC62D8F2-F824-4148-B5D9-B4717DEC326D}" presName="txThree" presStyleLbl="node3" presStyleIdx="5" presStyleCnt="6">
        <dgm:presLayoutVars>
          <dgm:chPref val="3"/>
        </dgm:presLayoutVars>
      </dgm:prSet>
      <dgm:spPr/>
      <dgm:t>
        <a:bodyPr/>
        <a:lstStyle/>
        <a:p>
          <a:endParaRPr lang="en-US"/>
        </a:p>
      </dgm:t>
    </dgm:pt>
    <dgm:pt modelId="{42CD9DED-7FD9-4DC6-AF18-B8403EB8A750}" type="pres">
      <dgm:prSet presAssocID="{DC62D8F2-F824-4148-B5D9-B4717DEC326D}" presName="horzThree" presStyleCnt="0"/>
      <dgm:spPr/>
    </dgm:pt>
  </dgm:ptLst>
  <dgm:cxnLst>
    <dgm:cxn modelId="{EEE0AE7B-62E1-47F0-BCCF-B160992CC699}" type="presOf" srcId="{5472B3B3-F02B-4012-AF82-638893FB220A}" destId="{08334980-5128-46C0-9BED-5C1FEFC9282C}" srcOrd="0" destOrd="0" presId="urn:microsoft.com/office/officeart/2005/8/layout/architecture"/>
    <dgm:cxn modelId="{ADFCE3BD-F298-4972-9A31-CF2437637BFA}" type="presOf" srcId="{8E0CAE4C-1449-4030-AE26-5FA9D7EA0232}" destId="{0E9FAE4C-7C45-40BB-9C7B-EB63EF3E7B1B}" srcOrd="0" destOrd="0" presId="urn:microsoft.com/office/officeart/2005/8/layout/architecture"/>
    <dgm:cxn modelId="{A8616EE1-73B4-47AD-93B9-FF40202581DC}" srcId="{B28AF358-5E45-455C-87AA-27B1D57880AE}" destId="{5A28E4D0-7DFB-4666-8F6F-6AB4258283A3}" srcOrd="0" destOrd="0" parTransId="{F5B20B73-EED8-4330-AF7C-E89BFF1A3E85}" sibTransId="{A0C71E7C-0BD6-47C6-8480-7AA9FAA89C0B}"/>
    <dgm:cxn modelId="{5B5812EB-5183-405B-99E7-4D1F11FEDA43}" type="presOf" srcId="{42FEC61C-557E-46EA-A440-7C92CAC80794}" destId="{85EF45B0-1BCA-49C8-A705-E536A5FA3E65}" srcOrd="0" destOrd="0" presId="urn:microsoft.com/office/officeart/2005/8/layout/architecture"/>
    <dgm:cxn modelId="{877F6026-9DFD-4084-84A5-44D7074E818A}" type="presOf" srcId="{5A28E4D0-7DFB-4666-8F6F-6AB4258283A3}" destId="{D82C7BC1-7014-4D28-8F0D-5A304E5F5522}" srcOrd="0" destOrd="0" presId="urn:microsoft.com/office/officeart/2005/8/layout/architecture"/>
    <dgm:cxn modelId="{875C03EF-4BD6-4835-9AF0-75E9A3C5C966}" srcId="{C2824AB0-7BAB-4D2D-8DF3-E84F2CACEC89}" destId="{6EACCE85-8672-4A43-89D5-5F6E71C1FE9C}" srcOrd="1" destOrd="0" parTransId="{83447D90-BCFF-48DC-BE6E-4D8B480CA3E8}" sibTransId="{E38851BE-76F9-40BB-B149-15F0B97CA22E}"/>
    <dgm:cxn modelId="{593799BE-2440-45FD-863C-C9D5E474396C}" srcId="{C2824AB0-7BAB-4D2D-8DF3-E84F2CACEC89}" destId="{5472B3B3-F02B-4012-AF82-638893FB220A}" srcOrd="0" destOrd="0" parTransId="{FF9C370E-3F27-44C9-B81E-2D8FF29723D6}" sibTransId="{8586B343-44D6-44FD-9319-925DC64AC752}"/>
    <dgm:cxn modelId="{3F138836-1E0A-45C4-8708-8076766B096D}" type="presOf" srcId="{6EACCE85-8672-4A43-89D5-5F6E71C1FE9C}" destId="{ACC77AB1-A949-4443-AE89-E695538E8E89}" srcOrd="0" destOrd="0" presId="urn:microsoft.com/office/officeart/2005/8/layout/architecture"/>
    <dgm:cxn modelId="{5C60FA3B-8753-4CFA-BFBC-F2C1576E3574}" type="presOf" srcId="{C2824AB0-7BAB-4D2D-8DF3-E84F2CACEC89}" destId="{1AA1C8CC-128E-46CC-900A-E9558142A496}" srcOrd="0" destOrd="0" presId="urn:microsoft.com/office/officeart/2005/8/layout/architecture"/>
    <dgm:cxn modelId="{847AF1B2-68A2-4D4E-B80E-E8C039486F3A}" srcId="{B28AF358-5E45-455C-87AA-27B1D57880AE}" destId="{DC62D8F2-F824-4148-B5D9-B4717DEC326D}" srcOrd="1" destOrd="0" parTransId="{5DDC343F-89BF-42DA-91CE-3890B78A027B}" sibTransId="{92963E05-5C5D-4B88-ABC1-FA983F00AB72}"/>
    <dgm:cxn modelId="{C4C6677A-2EDA-4B29-8397-901D6E3CD249}" srcId="{8E0CAE4C-1449-4030-AE26-5FA9D7EA0232}" destId="{8DB11F67-01BF-4DE3-AAFE-84D17BD626A9}" srcOrd="0" destOrd="0" parTransId="{2E991B63-2C12-4E91-87E6-C08BBC5CF22B}" sibTransId="{3CA79B19-D8AE-4BF9-8FCE-E4EC54E6FE92}"/>
    <dgm:cxn modelId="{3F38FD6C-BC6C-4792-BD66-B8A3A841D17F}" type="presOf" srcId="{B28AF358-5E45-455C-87AA-27B1D57880AE}" destId="{EAEF1F42-3F93-4659-831C-05F8A4DFBFB0}" srcOrd="0" destOrd="0" presId="urn:microsoft.com/office/officeart/2005/8/layout/architecture"/>
    <dgm:cxn modelId="{6D742821-93E2-4C9B-A89F-C560CA39C3BB}" type="presOf" srcId="{8DB11F67-01BF-4DE3-AAFE-84D17BD626A9}" destId="{EB6B3030-D0AC-43BE-8BFF-A36442CF4B76}" srcOrd="0" destOrd="0" presId="urn:microsoft.com/office/officeart/2005/8/layout/architecture"/>
    <dgm:cxn modelId="{A49C8E05-FC5C-4D3A-8399-85F40DC79013}" srcId="{298021EC-E480-4428-8AA5-1F3E3D2944E0}" destId="{AC6F00CB-8FE1-4FF2-B1AD-1BA2B2308FFE}" srcOrd="0" destOrd="0" parTransId="{EA88C6AC-26D9-409D-B21E-D9768C696ED0}" sibTransId="{25304493-0FBA-4302-B0E8-17F4F1B2FB81}"/>
    <dgm:cxn modelId="{4032857B-F05F-4B08-A59F-17F9EA9491DF}" type="presOf" srcId="{DC62D8F2-F824-4148-B5D9-B4717DEC326D}" destId="{AC738986-8028-4AA9-88C1-3C1FA0B1F2BC}" srcOrd="0" destOrd="0" presId="urn:microsoft.com/office/officeart/2005/8/layout/architecture"/>
    <dgm:cxn modelId="{7FC1CB87-02A2-4AD1-853B-0311895FD6D6}" type="presOf" srcId="{AC6F00CB-8FE1-4FF2-B1AD-1BA2B2308FFE}" destId="{918827B0-CBC5-4A39-AAEA-CB97BA88AF8F}" srcOrd="0" destOrd="0" presId="urn:microsoft.com/office/officeart/2005/8/layout/architecture"/>
    <dgm:cxn modelId="{F9B6D9A4-1B65-40AD-A6CD-FCB381C1B175}" srcId="{8DB11F67-01BF-4DE3-AAFE-84D17BD626A9}" destId="{298021EC-E480-4428-8AA5-1F3E3D2944E0}" srcOrd="0" destOrd="0" parTransId="{B364D162-2957-4154-AA14-9C8C99CBEF7E}" sibTransId="{51015151-4525-4D74-BF94-E5149C529F67}"/>
    <dgm:cxn modelId="{16B785FF-E006-4CC0-90A7-9B81D1A34F1C}" type="presOf" srcId="{298021EC-E480-4428-8AA5-1F3E3D2944E0}" destId="{97148F98-0708-437F-B71C-242DA2F8D890}" srcOrd="0" destOrd="0" presId="urn:microsoft.com/office/officeart/2005/8/layout/architecture"/>
    <dgm:cxn modelId="{FEDF594A-F316-4F41-B4E4-898C04B03EE2}" srcId="{8DB11F67-01BF-4DE3-AAFE-84D17BD626A9}" destId="{B28AF358-5E45-455C-87AA-27B1D57880AE}" srcOrd="2" destOrd="0" parTransId="{494848EA-376C-4F19-B83E-D19667688FC2}" sibTransId="{56A42F8A-6101-42F3-9DF8-FDA83627A29F}"/>
    <dgm:cxn modelId="{C7F1432B-9FA5-41B9-B955-577CDB13C0C6}" srcId="{8DB11F67-01BF-4DE3-AAFE-84D17BD626A9}" destId="{C2824AB0-7BAB-4D2D-8DF3-E84F2CACEC89}" srcOrd="1" destOrd="0" parTransId="{CC4BDDB4-A69A-46DD-9F95-09337FD73602}" sibTransId="{756BF3B6-C5BA-4EB8-A63D-80597FCEAA93}"/>
    <dgm:cxn modelId="{84910FD1-B528-4A7E-811A-656B216C6B76}" srcId="{C2824AB0-7BAB-4D2D-8DF3-E84F2CACEC89}" destId="{42FEC61C-557E-46EA-A440-7C92CAC80794}" srcOrd="2" destOrd="0" parTransId="{418AAC48-00DA-48A8-9B00-485D6C0B3213}" sibTransId="{46041D2D-74A4-46CC-8A8E-4FE55540E030}"/>
    <dgm:cxn modelId="{075ED035-CE16-4BF3-8CC3-EDA51303DBC8}" type="presParOf" srcId="{0E9FAE4C-7C45-40BB-9C7B-EB63EF3E7B1B}" destId="{6D0B07C0-A070-4ACB-B593-978FE1A87F20}" srcOrd="0" destOrd="0" presId="urn:microsoft.com/office/officeart/2005/8/layout/architecture"/>
    <dgm:cxn modelId="{8CCF8C69-5B58-4D0F-91CB-B9FE29281589}" type="presParOf" srcId="{6D0B07C0-A070-4ACB-B593-978FE1A87F20}" destId="{EB6B3030-D0AC-43BE-8BFF-A36442CF4B76}" srcOrd="0" destOrd="0" presId="urn:microsoft.com/office/officeart/2005/8/layout/architecture"/>
    <dgm:cxn modelId="{8A2B1E4A-1D64-4A44-8E1C-F770E74B249B}" type="presParOf" srcId="{6D0B07C0-A070-4ACB-B593-978FE1A87F20}" destId="{811DB28B-4478-4EE5-996E-7679E3512F88}" srcOrd="1" destOrd="0" presId="urn:microsoft.com/office/officeart/2005/8/layout/architecture"/>
    <dgm:cxn modelId="{7FFA44EE-B7F1-465A-9789-851D72691FA5}" type="presParOf" srcId="{6D0B07C0-A070-4ACB-B593-978FE1A87F20}" destId="{3A23FB53-5882-4C00-810D-B55CCB994BE1}" srcOrd="2" destOrd="0" presId="urn:microsoft.com/office/officeart/2005/8/layout/architecture"/>
    <dgm:cxn modelId="{8DB69550-928C-46F0-859E-75078353EB44}" type="presParOf" srcId="{3A23FB53-5882-4C00-810D-B55CCB994BE1}" destId="{FB88402E-CD98-4714-8A50-1754E9F18F53}" srcOrd="0" destOrd="0" presId="urn:microsoft.com/office/officeart/2005/8/layout/architecture"/>
    <dgm:cxn modelId="{20FAC5DC-EEAC-4E42-BB3E-D31666263B9C}" type="presParOf" srcId="{FB88402E-CD98-4714-8A50-1754E9F18F53}" destId="{97148F98-0708-437F-B71C-242DA2F8D890}" srcOrd="0" destOrd="0" presId="urn:microsoft.com/office/officeart/2005/8/layout/architecture"/>
    <dgm:cxn modelId="{BD684EF2-9FED-42E8-8774-41F9554C600C}" type="presParOf" srcId="{FB88402E-CD98-4714-8A50-1754E9F18F53}" destId="{27B45874-A520-413D-8B86-7000334B3D18}" srcOrd="1" destOrd="0" presId="urn:microsoft.com/office/officeart/2005/8/layout/architecture"/>
    <dgm:cxn modelId="{B59AA5BC-251E-44B3-83EF-A18E61D9B33D}" type="presParOf" srcId="{FB88402E-CD98-4714-8A50-1754E9F18F53}" destId="{42490982-8557-4714-82DB-287A5DF711CF}" srcOrd="2" destOrd="0" presId="urn:microsoft.com/office/officeart/2005/8/layout/architecture"/>
    <dgm:cxn modelId="{D9487543-750C-4664-85A3-57C967B6DC78}" type="presParOf" srcId="{42490982-8557-4714-82DB-287A5DF711CF}" destId="{F080ACAF-421D-491A-B140-BAF3BAE13C21}" srcOrd="0" destOrd="0" presId="urn:microsoft.com/office/officeart/2005/8/layout/architecture"/>
    <dgm:cxn modelId="{E319F008-FBDC-4B9C-A95B-47BA968A6157}" type="presParOf" srcId="{F080ACAF-421D-491A-B140-BAF3BAE13C21}" destId="{918827B0-CBC5-4A39-AAEA-CB97BA88AF8F}" srcOrd="0" destOrd="0" presId="urn:microsoft.com/office/officeart/2005/8/layout/architecture"/>
    <dgm:cxn modelId="{30E1EA08-9559-45C7-8885-9A480D8122B7}" type="presParOf" srcId="{F080ACAF-421D-491A-B140-BAF3BAE13C21}" destId="{003661CA-FA10-4C98-A9C0-076BD3DFB213}" srcOrd="1" destOrd="0" presId="urn:microsoft.com/office/officeart/2005/8/layout/architecture"/>
    <dgm:cxn modelId="{E449B99C-8CA2-4241-8CE0-1E99BD933932}" type="presParOf" srcId="{3A23FB53-5882-4C00-810D-B55CCB994BE1}" destId="{D840F27D-D6DC-4426-ABCD-951ED6FC234A}" srcOrd="1" destOrd="0" presId="urn:microsoft.com/office/officeart/2005/8/layout/architecture"/>
    <dgm:cxn modelId="{06FA5B39-7225-416E-8804-6EF9344DA82D}" type="presParOf" srcId="{3A23FB53-5882-4C00-810D-B55CCB994BE1}" destId="{D55E9E9D-5EB1-4DFB-A399-CA67A2F0B916}" srcOrd="2" destOrd="0" presId="urn:microsoft.com/office/officeart/2005/8/layout/architecture"/>
    <dgm:cxn modelId="{025781B1-01A8-4BAB-8AF4-8E96B9927A68}" type="presParOf" srcId="{D55E9E9D-5EB1-4DFB-A399-CA67A2F0B916}" destId="{1AA1C8CC-128E-46CC-900A-E9558142A496}" srcOrd="0" destOrd="0" presId="urn:microsoft.com/office/officeart/2005/8/layout/architecture"/>
    <dgm:cxn modelId="{1E86D73E-EA48-4BF3-A33D-FD2DA2413CCE}" type="presParOf" srcId="{D55E9E9D-5EB1-4DFB-A399-CA67A2F0B916}" destId="{FBC86530-FA61-41D9-9B3B-A0F218DEB656}" srcOrd="1" destOrd="0" presId="urn:microsoft.com/office/officeart/2005/8/layout/architecture"/>
    <dgm:cxn modelId="{6FD5EF67-E6BE-48E9-9138-04F5CFD54070}" type="presParOf" srcId="{D55E9E9D-5EB1-4DFB-A399-CA67A2F0B916}" destId="{06FA481A-679D-49E5-AF56-39A52311261F}" srcOrd="2" destOrd="0" presId="urn:microsoft.com/office/officeart/2005/8/layout/architecture"/>
    <dgm:cxn modelId="{B45977DA-09A5-4E55-A33E-F370C7FC5548}" type="presParOf" srcId="{06FA481A-679D-49E5-AF56-39A52311261F}" destId="{7B09E60D-0DBB-4E4E-B9AC-4B3C29D654FA}" srcOrd="0" destOrd="0" presId="urn:microsoft.com/office/officeart/2005/8/layout/architecture"/>
    <dgm:cxn modelId="{F332A490-6E64-4F40-88D9-10382D1CD1F0}" type="presParOf" srcId="{7B09E60D-0DBB-4E4E-B9AC-4B3C29D654FA}" destId="{08334980-5128-46C0-9BED-5C1FEFC9282C}" srcOrd="0" destOrd="0" presId="urn:microsoft.com/office/officeart/2005/8/layout/architecture"/>
    <dgm:cxn modelId="{266A20C9-9F76-4A65-AAE6-C0EBFB1DA1B8}" type="presParOf" srcId="{7B09E60D-0DBB-4E4E-B9AC-4B3C29D654FA}" destId="{6BBAE4F9-0BB3-4A16-96E1-11F91C0C4C9D}" srcOrd="1" destOrd="0" presId="urn:microsoft.com/office/officeart/2005/8/layout/architecture"/>
    <dgm:cxn modelId="{ED19094E-EBBB-4EF8-ABED-7D1098AEA586}" type="presParOf" srcId="{06FA481A-679D-49E5-AF56-39A52311261F}" destId="{13EF2B8D-828F-4BEE-8BDD-0950D1E37022}" srcOrd="1" destOrd="0" presId="urn:microsoft.com/office/officeart/2005/8/layout/architecture"/>
    <dgm:cxn modelId="{8D69B5B1-CB99-4CB1-8880-EC722A53F705}" type="presParOf" srcId="{06FA481A-679D-49E5-AF56-39A52311261F}" destId="{9E06AFAE-4758-4D8E-8632-53D2E0D4B31E}" srcOrd="2" destOrd="0" presId="urn:microsoft.com/office/officeart/2005/8/layout/architecture"/>
    <dgm:cxn modelId="{9C04ED62-5751-4E35-95EC-ADBBD4ED85F2}" type="presParOf" srcId="{9E06AFAE-4758-4D8E-8632-53D2E0D4B31E}" destId="{ACC77AB1-A949-4443-AE89-E695538E8E89}" srcOrd="0" destOrd="0" presId="urn:microsoft.com/office/officeart/2005/8/layout/architecture"/>
    <dgm:cxn modelId="{AAD5C48C-2041-47A4-9CA3-969D19F01DB4}" type="presParOf" srcId="{9E06AFAE-4758-4D8E-8632-53D2E0D4B31E}" destId="{9ECC5E79-85DA-4393-8395-BDEF154B01DF}" srcOrd="1" destOrd="0" presId="urn:microsoft.com/office/officeart/2005/8/layout/architecture"/>
    <dgm:cxn modelId="{1FD506BC-9AF7-416E-816E-D6E85D1977A5}" type="presParOf" srcId="{06FA481A-679D-49E5-AF56-39A52311261F}" destId="{D476ED4F-C9A7-4606-913D-DF8CB6D53532}" srcOrd="3" destOrd="0" presId="urn:microsoft.com/office/officeart/2005/8/layout/architecture"/>
    <dgm:cxn modelId="{6203D938-6E3B-4DE4-A0A3-F0A1E873D9B7}" type="presParOf" srcId="{06FA481A-679D-49E5-AF56-39A52311261F}" destId="{FC95ECBB-17B5-4CDD-A335-7C0632E217EC}" srcOrd="4" destOrd="0" presId="urn:microsoft.com/office/officeart/2005/8/layout/architecture"/>
    <dgm:cxn modelId="{9861FD81-505F-47A0-A90C-3D99729FBB77}" type="presParOf" srcId="{FC95ECBB-17B5-4CDD-A335-7C0632E217EC}" destId="{85EF45B0-1BCA-49C8-A705-E536A5FA3E65}" srcOrd="0" destOrd="0" presId="urn:microsoft.com/office/officeart/2005/8/layout/architecture"/>
    <dgm:cxn modelId="{519A16B2-5E99-4786-9785-9E017663EB95}" type="presParOf" srcId="{FC95ECBB-17B5-4CDD-A335-7C0632E217EC}" destId="{AA41BBCE-0CBD-4101-8696-BAB57AB8438C}" srcOrd="1" destOrd="0" presId="urn:microsoft.com/office/officeart/2005/8/layout/architecture"/>
    <dgm:cxn modelId="{F168015C-91B7-48B3-9A94-E55134C55AF1}" type="presParOf" srcId="{3A23FB53-5882-4C00-810D-B55CCB994BE1}" destId="{72F132E3-6510-4C39-822A-05969895889D}" srcOrd="3" destOrd="0" presId="urn:microsoft.com/office/officeart/2005/8/layout/architecture"/>
    <dgm:cxn modelId="{5FCD5508-9BD2-4116-81F9-06E2CF770EB3}" type="presParOf" srcId="{3A23FB53-5882-4C00-810D-B55CCB994BE1}" destId="{0E181E04-64BC-4BE9-943D-ECC99517DD4C}" srcOrd="4" destOrd="0" presId="urn:microsoft.com/office/officeart/2005/8/layout/architecture"/>
    <dgm:cxn modelId="{7C9C95F3-F684-4053-8CA8-9C234BEA9449}" type="presParOf" srcId="{0E181E04-64BC-4BE9-943D-ECC99517DD4C}" destId="{EAEF1F42-3F93-4659-831C-05F8A4DFBFB0}" srcOrd="0" destOrd="0" presId="urn:microsoft.com/office/officeart/2005/8/layout/architecture"/>
    <dgm:cxn modelId="{217F2ED5-FDF2-4F52-B22D-CBF3CBEC2338}" type="presParOf" srcId="{0E181E04-64BC-4BE9-943D-ECC99517DD4C}" destId="{F3A4ABC7-77AF-447C-A271-B6C729C08B15}" srcOrd="1" destOrd="0" presId="urn:microsoft.com/office/officeart/2005/8/layout/architecture"/>
    <dgm:cxn modelId="{8D13B738-8737-447A-BD40-CA2CAF56A57A}" type="presParOf" srcId="{0E181E04-64BC-4BE9-943D-ECC99517DD4C}" destId="{C8F677A3-8361-463E-BC19-96342FACDF1F}" srcOrd="2" destOrd="0" presId="urn:microsoft.com/office/officeart/2005/8/layout/architecture"/>
    <dgm:cxn modelId="{4BD4DEE1-EC97-4F8D-AA5D-533E0F0AAA3F}" type="presParOf" srcId="{C8F677A3-8361-463E-BC19-96342FACDF1F}" destId="{64B2594B-135F-4ED7-A33C-144918316657}" srcOrd="0" destOrd="0" presId="urn:microsoft.com/office/officeart/2005/8/layout/architecture"/>
    <dgm:cxn modelId="{33EBBA8C-649F-4653-A105-B79F2C78D03E}" type="presParOf" srcId="{64B2594B-135F-4ED7-A33C-144918316657}" destId="{D82C7BC1-7014-4D28-8F0D-5A304E5F5522}" srcOrd="0" destOrd="0" presId="urn:microsoft.com/office/officeart/2005/8/layout/architecture"/>
    <dgm:cxn modelId="{37C3A522-3F61-424F-A820-287F0F33089C}" type="presParOf" srcId="{64B2594B-135F-4ED7-A33C-144918316657}" destId="{E713A065-FBCA-429D-A4A6-6C19830131A2}" srcOrd="1" destOrd="0" presId="urn:microsoft.com/office/officeart/2005/8/layout/architecture"/>
    <dgm:cxn modelId="{9C063995-8996-499E-B031-42E1C9FDA6E7}" type="presParOf" srcId="{C8F677A3-8361-463E-BC19-96342FACDF1F}" destId="{1330DD71-08E2-480B-82C3-219C1166018E}" srcOrd="1" destOrd="0" presId="urn:microsoft.com/office/officeart/2005/8/layout/architecture"/>
    <dgm:cxn modelId="{CBC37185-E7CA-4908-87A0-62D82517C75B}" type="presParOf" srcId="{C8F677A3-8361-463E-BC19-96342FACDF1F}" destId="{2A514CE6-C6CA-47DC-BEE6-CA6F9ABCFDDE}" srcOrd="2" destOrd="0" presId="urn:microsoft.com/office/officeart/2005/8/layout/architecture"/>
    <dgm:cxn modelId="{E93F99CC-3806-436C-84ED-4E26345F1B79}" type="presParOf" srcId="{2A514CE6-C6CA-47DC-BEE6-CA6F9ABCFDDE}" destId="{AC738986-8028-4AA9-88C1-3C1FA0B1F2BC}" srcOrd="0" destOrd="0" presId="urn:microsoft.com/office/officeart/2005/8/layout/architecture"/>
    <dgm:cxn modelId="{E849FB44-EB4E-44C6-81CF-8981F2040C44}" type="presParOf" srcId="{2A514CE6-C6CA-47DC-BEE6-CA6F9ABCFDDE}" destId="{42CD9DED-7FD9-4DC6-AF18-B8403EB8A750}"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2443E8-E5E7-4C82-8DF1-F0707679FB45}" type="doc">
      <dgm:prSet loTypeId="urn:microsoft.com/office/officeart/2005/8/layout/bProcess3" loCatId="process" qsTypeId="urn:microsoft.com/office/officeart/2005/8/quickstyle/simple5" qsCatId="simple" csTypeId="urn:microsoft.com/office/officeart/2005/8/colors/colorful3" csCatId="colorful" phldr="1"/>
      <dgm:spPr/>
      <dgm:t>
        <a:bodyPr/>
        <a:lstStyle/>
        <a:p>
          <a:endParaRPr lang="en-US"/>
        </a:p>
      </dgm:t>
    </dgm:pt>
    <dgm:pt modelId="{26DEA451-A4FA-4CFF-8C2E-A0DBF36E6302}">
      <dgm:prSet phldrT="[Text]"/>
      <dgm:spPr/>
      <dgm:t>
        <a:bodyPr/>
        <a:lstStyle/>
        <a:p>
          <a:r>
            <a:rPr lang="zh-CN" altLang="en-US" b="1" dirty="0" smtClean="0">
              <a:solidFill>
                <a:schemeClr val="tx1"/>
              </a:solidFill>
            </a:rPr>
            <a:t>系统时间步进</a:t>
          </a:r>
          <a:r>
            <a:rPr lang="en-US" altLang="zh-CN" b="1" dirty="0" smtClean="0">
              <a:solidFill>
                <a:schemeClr val="tx1"/>
              </a:solidFill>
            </a:rPr>
            <a:t/>
          </a:r>
          <a:br>
            <a:rPr lang="en-US" altLang="zh-CN" b="1" dirty="0" smtClean="0">
              <a:solidFill>
                <a:schemeClr val="tx1"/>
              </a:solidFill>
            </a:rPr>
          </a:br>
          <a:r>
            <a:rPr lang="zh-CN" altLang="en-US" b="1" dirty="0" smtClean="0">
              <a:solidFill>
                <a:schemeClr val="tx1"/>
              </a:solidFill>
            </a:rPr>
            <a:t>核心处理</a:t>
          </a:r>
          <a:endParaRPr lang="en-US" b="1" dirty="0">
            <a:solidFill>
              <a:schemeClr val="tx1"/>
            </a:solidFill>
          </a:endParaRPr>
        </a:p>
      </dgm:t>
    </dgm:pt>
    <dgm:pt modelId="{B06B468C-678E-4A60-AA9D-3BB004266478}" type="parTrans" cxnId="{495E8429-F5D8-4F75-A5AA-FD7EDEAC6C2A}">
      <dgm:prSet/>
      <dgm:spPr/>
      <dgm:t>
        <a:bodyPr/>
        <a:lstStyle/>
        <a:p>
          <a:endParaRPr lang="en-US"/>
        </a:p>
      </dgm:t>
    </dgm:pt>
    <dgm:pt modelId="{7C5CC4F9-4E76-42EA-B7DC-85B96E7E7F21}" type="sibTrans" cxnId="{495E8429-F5D8-4F75-A5AA-FD7EDEAC6C2A}">
      <dgm:prSet/>
      <dgm:spPr/>
      <dgm:t>
        <a:bodyPr/>
        <a:lstStyle/>
        <a:p>
          <a:endParaRPr lang="en-US" b="1"/>
        </a:p>
      </dgm:t>
    </dgm:pt>
    <dgm:pt modelId="{A1EC5C15-06D9-4250-BEAF-0CCF824F19BB}">
      <dgm:prSet phldrT="[Text]"/>
      <dgm:spPr/>
      <dgm:t>
        <a:bodyPr/>
        <a:lstStyle/>
        <a:p>
          <a:r>
            <a:rPr lang="zh-CN" altLang="en-US" b="1" dirty="0" smtClean="0">
              <a:solidFill>
                <a:schemeClr val="tx1"/>
              </a:solidFill>
            </a:rPr>
            <a:t>用户策略调用</a:t>
          </a:r>
          <a:endParaRPr lang="en-US" b="1" dirty="0">
            <a:solidFill>
              <a:schemeClr val="tx1"/>
            </a:solidFill>
          </a:endParaRPr>
        </a:p>
      </dgm:t>
    </dgm:pt>
    <dgm:pt modelId="{275E8E0B-4A5A-4EE3-A94B-62D69FE77A99}" type="parTrans" cxnId="{F3DA3ACA-F183-4A2C-8A00-9BF237FF23F4}">
      <dgm:prSet/>
      <dgm:spPr/>
      <dgm:t>
        <a:bodyPr/>
        <a:lstStyle/>
        <a:p>
          <a:endParaRPr lang="en-US"/>
        </a:p>
      </dgm:t>
    </dgm:pt>
    <dgm:pt modelId="{C062A4E2-30A8-4C73-827B-39A2EE2FE23F}" type="sibTrans" cxnId="{F3DA3ACA-F183-4A2C-8A00-9BF237FF23F4}">
      <dgm:prSet/>
      <dgm:spPr/>
      <dgm:t>
        <a:bodyPr/>
        <a:lstStyle/>
        <a:p>
          <a:endParaRPr lang="en-US" b="1" dirty="0"/>
        </a:p>
      </dgm:t>
    </dgm:pt>
    <dgm:pt modelId="{2C725F98-B631-40C3-80A0-1514251F6D91}">
      <dgm:prSet phldrT="[Text]"/>
      <dgm:spPr/>
      <dgm:t>
        <a:bodyPr/>
        <a:lstStyle/>
        <a:p>
          <a:r>
            <a:rPr lang="zh-CN" altLang="en-US" b="1" dirty="0" smtClean="0"/>
            <a:t>系统策略</a:t>
          </a:r>
          <a:r>
            <a:rPr lang="en-US" altLang="zh-CN" b="1" dirty="0" smtClean="0"/>
            <a:t/>
          </a:r>
          <a:br>
            <a:rPr lang="en-US" altLang="zh-CN" b="1" dirty="0" smtClean="0"/>
          </a:br>
          <a:r>
            <a:rPr lang="zh-CN" altLang="en-US" b="1" dirty="0" smtClean="0"/>
            <a:t>维护其他部分</a:t>
          </a:r>
          <a:endParaRPr lang="en-US" b="1" dirty="0"/>
        </a:p>
      </dgm:t>
    </dgm:pt>
    <dgm:pt modelId="{0BD67772-F7B6-4F9D-9DD9-97B14EADC191}" type="parTrans" cxnId="{BC4AA2E9-B982-4DC9-ADF4-8FCD8DDA4D0C}">
      <dgm:prSet/>
      <dgm:spPr/>
      <dgm:t>
        <a:bodyPr/>
        <a:lstStyle/>
        <a:p>
          <a:endParaRPr lang="en-US"/>
        </a:p>
      </dgm:t>
    </dgm:pt>
    <dgm:pt modelId="{880A8A16-4969-4654-BBB1-724B712898C6}" type="sibTrans" cxnId="{BC4AA2E9-B982-4DC9-ADF4-8FCD8DDA4D0C}">
      <dgm:prSet/>
      <dgm:spPr/>
      <dgm:t>
        <a:bodyPr/>
        <a:lstStyle/>
        <a:p>
          <a:endParaRPr lang="en-US" b="1"/>
        </a:p>
      </dgm:t>
    </dgm:pt>
    <dgm:pt modelId="{9E8F4C85-A9D0-44AE-9E5A-66B851A2024C}">
      <dgm:prSet phldrT="[Text]"/>
      <dgm:spPr/>
      <dgm:t>
        <a:bodyPr/>
        <a:lstStyle/>
        <a:p>
          <a:r>
            <a:rPr lang="zh-CN" altLang="en-US" b="1" dirty="0" smtClean="0"/>
            <a:t>运动学仿真</a:t>
          </a:r>
          <a:endParaRPr lang="en-US" b="1" dirty="0"/>
        </a:p>
      </dgm:t>
    </dgm:pt>
    <dgm:pt modelId="{26D01C11-8F4A-4B3C-B0AA-BF16A87F7334}" type="parTrans" cxnId="{C6843F3C-63BF-4D1A-BFDB-D41C125B6E39}">
      <dgm:prSet/>
      <dgm:spPr/>
      <dgm:t>
        <a:bodyPr/>
        <a:lstStyle/>
        <a:p>
          <a:endParaRPr lang="en-US"/>
        </a:p>
      </dgm:t>
    </dgm:pt>
    <dgm:pt modelId="{141423A4-A55F-4D53-8EE5-9E3A58084405}" type="sibTrans" cxnId="{C6843F3C-63BF-4D1A-BFDB-D41C125B6E39}">
      <dgm:prSet/>
      <dgm:spPr/>
      <dgm:t>
        <a:bodyPr/>
        <a:lstStyle/>
        <a:p>
          <a:endParaRPr lang="en-US" b="1"/>
        </a:p>
      </dgm:t>
    </dgm:pt>
    <dgm:pt modelId="{BD764BE0-B378-4043-9569-5315B67C8541}">
      <dgm:prSet phldrT="[Text]"/>
      <dgm:spPr/>
      <dgm:t>
        <a:bodyPr/>
        <a:lstStyle/>
        <a:p>
          <a:r>
            <a:rPr lang="zh-CN" altLang="en-US" b="1" dirty="0" smtClean="0"/>
            <a:t>交通状态判定处理</a:t>
          </a:r>
          <a:endParaRPr lang="en-US" b="1" dirty="0"/>
        </a:p>
      </dgm:t>
    </dgm:pt>
    <dgm:pt modelId="{5AFD6A7A-4FC2-473C-9B4E-783268166AF8}" type="parTrans" cxnId="{437DA3DD-E4AD-4289-985D-F3BA79DB6FFC}">
      <dgm:prSet/>
      <dgm:spPr/>
      <dgm:t>
        <a:bodyPr/>
        <a:lstStyle/>
        <a:p>
          <a:endParaRPr lang="en-US"/>
        </a:p>
      </dgm:t>
    </dgm:pt>
    <dgm:pt modelId="{704AB463-32F8-4810-9C61-17C0FDBD94E5}" type="sibTrans" cxnId="{437DA3DD-E4AD-4289-985D-F3BA79DB6FFC}">
      <dgm:prSet/>
      <dgm:spPr/>
      <dgm:t>
        <a:bodyPr/>
        <a:lstStyle/>
        <a:p>
          <a:endParaRPr lang="en-US" b="1"/>
        </a:p>
      </dgm:t>
    </dgm:pt>
    <dgm:pt modelId="{1829F334-055D-44B1-9451-4D52A10E45E1}">
      <dgm:prSet phldrT="[Text]"/>
      <dgm:spPr/>
      <dgm:t>
        <a:bodyPr/>
        <a:lstStyle/>
        <a:p>
          <a:r>
            <a:rPr lang="zh-CN" altLang="en-US" b="1" dirty="0" smtClean="0"/>
            <a:t>界面更新</a:t>
          </a:r>
          <a:endParaRPr lang="en-US" b="1" dirty="0"/>
        </a:p>
      </dgm:t>
    </dgm:pt>
    <dgm:pt modelId="{E10CD35C-F211-47E0-AFB3-38FC5FFBD42C}" type="parTrans" cxnId="{879B5CC7-54BE-4B37-BAF8-44ACC26E7058}">
      <dgm:prSet/>
      <dgm:spPr/>
      <dgm:t>
        <a:bodyPr/>
        <a:lstStyle/>
        <a:p>
          <a:endParaRPr lang="en-US"/>
        </a:p>
      </dgm:t>
    </dgm:pt>
    <dgm:pt modelId="{4F21227E-7304-44BE-9218-D54E5C14A78D}" type="sibTrans" cxnId="{879B5CC7-54BE-4B37-BAF8-44ACC26E7058}">
      <dgm:prSet/>
      <dgm:spPr/>
      <dgm:t>
        <a:bodyPr/>
        <a:lstStyle/>
        <a:p>
          <a:endParaRPr lang="en-US"/>
        </a:p>
      </dgm:t>
    </dgm:pt>
    <dgm:pt modelId="{1334D7EC-6BE4-40A6-85D6-F57D66DCDDC8}" type="pres">
      <dgm:prSet presAssocID="{062443E8-E5E7-4C82-8DF1-F0707679FB45}" presName="Name0" presStyleCnt="0">
        <dgm:presLayoutVars>
          <dgm:dir/>
          <dgm:resizeHandles val="exact"/>
        </dgm:presLayoutVars>
      </dgm:prSet>
      <dgm:spPr/>
      <dgm:t>
        <a:bodyPr/>
        <a:lstStyle/>
        <a:p>
          <a:endParaRPr lang="en-US"/>
        </a:p>
      </dgm:t>
    </dgm:pt>
    <dgm:pt modelId="{35CBAAC5-1C3D-49E5-8F82-AB4EE1469FC2}" type="pres">
      <dgm:prSet presAssocID="{26DEA451-A4FA-4CFF-8C2E-A0DBF36E6302}" presName="node" presStyleLbl="node1" presStyleIdx="0" presStyleCnt="6">
        <dgm:presLayoutVars>
          <dgm:bulletEnabled val="1"/>
        </dgm:presLayoutVars>
      </dgm:prSet>
      <dgm:spPr/>
      <dgm:t>
        <a:bodyPr/>
        <a:lstStyle/>
        <a:p>
          <a:endParaRPr lang="en-US"/>
        </a:p>
      </dgm:t>
    </dgm:pt>
    <dgm:pt modelId="{23B10405-2919-4A89-80E8-6672CB012A15}" type="pres">
      <dgm:prSet presAssocID="{7C5CC4F9-4E76-42EA-B7DC-85B96E7E7F21}" presName="sibTrans" presStyleLbl="sibTrans1D1" presStyleIdx="0" presStyleCnt="5"/>
      <dgm:spPr/>
      <dgm:t>
        <a:bodyPr/>
        <a:lstStyle/>
        <a:p>
          <a:endParaRPr lang="en-US"/>
        </a:p>
      </dgm:t>
    </dgm:pt>
    <dgm:pt modelId="{5968E09A-0B59-4969-9D90-6E4C381FB4A8}" type="pres">
      <dgm:prSet presAssocID="{7C5CC4F9-4E76-42EA-B7DC-85B96E7E7F21}" presName="connectorText" presStyleLbl="sibTrans1D1" presStyleIdx="0" presStyleCnt="5"/>
      <dgm:spPr/>
      <dgm:t>
        <a:bodyPr/>
        <a:lstStyle/>
        <a:p>
          <a:endParaRPr lang="en-US"/>
        </a:p>
      </dgm:t>
    </dgm:pt>
    <dgm:pt modelId="{D61D125D-EFFA-4DA7-989A-FE67BB433A65}" type="pres">
      <dgm:prSet presAssocID="{A1EC5C15-06D9-4250-BEAF-0CCF824F19BB}" presName="node" presStyleLbl="node1" presStyleIdx="1" presStyleCnt="6">
        <dgm:presLayoutVars>
          <dgm:bulletEnabled val="1"/>
        </dgm:presLayoutVars>
      </dgm:prSet>
      <dgm:spPr/>
      <dgm:t>
        <a:bodyPr/>
        <a:lstStyle/>
        <a:p>
          <a:endParaRPr lang="en-US"/>
        </a:p>
      </dgm:t>
    </dgm:pt>
    <dgm:pt modelId="{88F928D5-FC47-42E0-B71D-6D6147D2D2CF}" type="pres">
      <dgm:prSet presAssocID="{C062A4E2-30A8-4C73-827B-39A2EE2FE23F}" presName="sibTrans" presStyleLbl="sibTrans1D1" presStyleIdx="1" presStyleCnt="5"/>
      <dgm:spPr/>
      <dgm:t>
        <a:bodyPr/>
        <a:lstStyle/>
        <a:p>
          <a:endParaRPr lang="en-US"/>
        </a:p>
      </dgm:t>
    </dgm:pt>
    <dgm:pt modelId="{A4AA4574-AB6B-4DDE-8A93-4B96D1FDBF13}" type="pres">
      <dgm:prSet presAssocID="{C062A4E2-30A8-4C73-827B-39A2EE2FE23F}" presName="connectorText" presStyleLbl="sibTrans1D1" presStyleIdx="1" presStyleCnt="5"/>
      <dgm:spPr/>
      <dgm:t>
        <a:bodyPr/>
        <a:lstStyle/>
        <a:p>
          <a:endParaRPr lang="en-US"/>
        </a:p>
      </dgm:t>
    </dgm:pt>
    <dgm:pt modelId="{AA3C62DF-A436-4092-BEB6-609B91C30EB8}" type="pres">
      <dgm:prSet presAssocID="{2C725F98-B631-40C3-80A0-1514251F6D91}" presName="node" presStyleLbl="node1" presStyleIdx="2" presStyleCnt="6">
        <dgm:presLayoutVars>
          <dgm:bulletEnabled val="1"/>
        </dgm:presLayoutVars>
      </dgm:prSet>
      <dgm:spPr/>
      <dgm:t>
        <a:bodyPr/>
        <a:lstStyle/>
        <a:p>
          <a:endParaRPr lang="en-US"/>
        </a:p>
      </dgm:t>
    </dgm:pt>
    <dgm:pt modelId="{5941A314-7630-451F-AD7B-F985338BB4A8}" type="pres">
      <dgm:prSet presAssocID="{880A8A16-4969-4654-BBB1-724B712898C6}" presName="sibTrans" presStyleLbl="sibTrans1D1" presStyleIdx="2" presStyleCnt="5"/>
      <dgm:spPr/>
      <dgm:t>
        <a:bodyPr/>
        <a:lstStyle/>
        <a:p>
          <a:endParaRPr lang="en-US"/>
        </a:p>
      </dgm:t>
    </dgm:pt>
    <dgm:pt modelId="{25B0D472-4C68-44D0-A818-5BCA430FE354}" type="pres">
      <dgm:prSet presAssocID="{880A8A16-4969-4654-BBB1-724B712898C6}" presName="connectorText" presStyleLbl="sibTrans1D1" presStyleIdx="2" presStyleCnt="5"/>
      <dgm:spPr/>
      <dgm:t>
        <a:bodyPr/>
        <a:lstStyle/>
        <a:p>
          <a:endParaRPr lang="en-US"/>
        </a:p>
      </dgm:t>
    </dgm:pt>
    <dgm:pt modelId="{D0C80987-52FE-4C95-A967-9FE0CC2928C3}" type="pres">
      <dgm:prSet presAssocID="{9E8F4C85-A9D0-44AE-9E5A-66B851A2024C}" presName="node" presStyleLbl="node1" presStyleIdx="3" presStyleCnt="6">
        <dgm:presLayoutVars>
          <dgm:bulletEnabled val="1"/>
        </dgm:presLayoutVars>
      </dgm:prSet>
      <dgm:spPr/>
      <dgm:t>
        <a:bodyPr/>
        <a:lstStyle/>
        <a:p>
          <a:endParaRPr lang="en-US"/>
        </a:p>
      </dgm:t>
    </dgm:pt>
    <dgm:pt modelId="{6D640ECB-0B92-4C04-A2CF-B6C79398F670}" type="pres">
      <dgm:prSet presAssocID="{141423A4-A55F-4D53-8EE5-9E3A58084405}" presName="sibTrans" presStyleLbl="sibTrans1D1" presStyleIdx="3" presStyleCnt="5"/>
      <dgm:spPr/>
      <dgm:t>
        <a:bodyPr/>
        <a:lstStyle/>
        <a:p>
          <a:endParaRPr lang="en-US"/>
        </a:p>
      </dgm:t>
    </dgm:pt>
    <dgm:pt modelId="{40883A2B-4D74-4822-865B-9DA1723EEC1C}" type="pres">
      <dgm:prSet presAssocID="{141423A4-A55F-4D53-8EE5-9E3A58084405}" presName="connectorText" presStyleLbl="sibTrans1D1" presStyleIdx="3" presStyleCnt="5"/>
      <dgm:spPr/>
      <dgm:t>
        <a:bodyPr/>
        <a:lstStyle/>
        <a:p>
          <a:endParaRPr lang="en-US"/>
        </a:p>
      </dgm:t>
    </dgm:pt>
    <dgm:pt modelId="{FBED9B54-CAED-46F2-8BDD-25C550101945}" type="pres">
      <dgm:prSet presAssocID="{BD764BE0-B378-4043-9569-5315B67C8541}" presName="node" presStyleLbl="node1" presStyleIdx="4" presStyleCnt="6">
        <dgm:presLayoutVars>
          <dgm:bulletEnabled val="1"/>
        </dgm:presLayoutVars>
      </dgm:prSet>
      <dgm:spPr/>
      <dgm:t>
        <a:bodyPr/>
        <a:lstStyle/>
        <a:p>
          <a:endParaRPr lang="en-US"/>
        </a:p>
      </dgm:t>
    </dgm:pt>
    <dgm:pt modelId="{8112289B-E54F-4603-AA87-EE9876818FFE}" type="pres">
      <dgm:prSet presAssocID="{704AB463-32F8-4810-9C61-17C0FDBD94E5}" presName="sibTrans" presStyleLbl="sibTrans1D1" presStyleIdx="4" presStyleCnt="5"/>
      <dgm:spPr/>
      <dgm:t>
        <a:bodyPr/>
        <a:lstStyle/>
        <a:p>
          <a:endParaRPr lang="en-US"/>
        </a:p>
      </dgm:t>
    </dgm:pt>
    <dgm:pt modelId="{773AB563-9941-498D-8C6A-6F528B5B23BB}" type="pres">
      <dgm:prSet presAssocID="{704AB463-32F8-4810-9C61-17C0FDBD94E5}" presName="connectorText" presStyleLbl="sibTrans1D1" presStyleIdx="4" presStyleCnt="5"/>
      <dgm:spPr/>
      <dgm:t>
        <a:bodyPr/>
        <a:lstStyle/>
        <a:p>
          <a:endParaRPr lang="en-US"/>
        </a:p>
      </dgm:t>
    </dgm:pt>
    <dgm:pt modelId="{C25A086B-1FA5-4208-B91D-4767C4E8796B}" type="pres">
      <dgm:prSet presAssocID="{1829F334-055D-44B1-9451-4D52A10E45E1}" presName="node" presStyleLbl="node1" presStyleIdx="5" presStyleCnt="6">
        <dgm:presLayoutVars>
          <dgm:bulletEnabled val="1"/>
        </dgm:presLayoutVars>
      </dgm:prSet>
      <dgm:spPr/>
      <dgm:t>
        <a:bodyPr/>
        <a:lstStyle/>
        <a:p>
          <a:endParaRPr lang="en-US"/>
        </a:p>
      </dgm:t>
    </dgm:pt>
  </dgm:ptLst>
  <dgm:cxnLst>
    <dgm:cxn modelId="{B55CE6A5-494C-4887-9D16-88FCD11C64EA}" type="presOf" srcId="{7C5CC4F9-4E76-42EA-B7DC-85B96E7E7F21}" destId="{23B10405-2919-4A89-80E8-6672CB012A15}" srcOrd="0" destOrd="0" presId="urn:microsoft.com/office/officeart/2005/8/layout/bProcess3"/>
    <dgm:cxn modelId="{1F814501-65C5-4ADB-8EA2-FEFC19F8AF4A}" type="presOf" srcId="{1829F334-055D-44B1-9451-4D52A10E45E1}" destId="{C25A086B-1FA5-4208-B91D-4767C4E8796B}" srcOrd="0" destOrd="0" presId="urn:microsoft.com/office/officeart/2005/8/layout/bProcess3"/>
    <dgm:cxn modelId="{F3DA3ACA-F183-4A2C-8A00-9BF237FF23F4}" srcId="{062443E8-E5E7-4C82-8DF1-F0707679FB45}" destId="{A1EC5C15-06D9-4250-BEAF-0CCF824F19BB}" srcOrd="1" destOrd="0" parTransId="{275E8E0B-4A5A-4EE3-A94B-62D69FE77A99}" sibTransId="{C062A4E2-30A8-4C73-827B-39A2EE2FE23F}"/>
    <dgm:cxn modelId="{25FF9764-15F8-4AFF-91FB-8962D57634C9}" type="presOf" srcId="{141423A4-A55F-4D53-8EE5-9E3A58084405}" destId="{40883A2B-4D74-4822-865B-9DA1723EEC1C}" srcOrd="1" destOrd="0" presId="urn:microsoft.com/office/officeart/2005/8/layout/bProcess3"/>
    <dgm:cxn modelId="{A9AFB2F3-26B9-4A6C-9E2B-B8E5DA947B2D}" type="presOf" srcId="{A1EC5C15-06D9-4250-BEAF-0CCF824F19BB}" destId="{D61D125D-EFFA-4DA7-989A-FE67BB433A65}" srcOrd="0" destOrd="0" presId="urn:microsoft.com/office/officeart/2005/8/layout/bProcess3"/>
    <dgm:cxn modelId="{F76E4736-5BCB-48E1-9611-6CD4260B77BE}" type="presOf" srcId="{704AB463-32F8-4810-9C61-17C0FDBD94E5}" destId="{8112289B-E54F-4603-AA87-EE9876818FFE}" srcOrd="0" destOrd="0" presId="urn:microsoft.com/office/officeart/2005/8/layout/bProcess3"/>
    <dgm:cxn modelId="{7BAB9B45-E3B8-4EEC-8434-29840241F195}" type="presOf" srcId="{2C725F98-B631-40C3-80A0-1514251F6D91}" destId="{AA3C62DF-A436-4092-BEB6-609B91C30EB8}" srcOrd="0" destOrd="0" presId="urn:microsoft.com/office/officeart/2005/8/layout/bProcess3"/>
    <dgm:cxn modelId="{0D0F82C2-F42C-4A64-B811-E37F90F47EFB}" type="presOf" srcId="{BD764BE0-B378-4043-9569-5315B67C8541}" destId="{FBED9B54-CAED-46F2-8BDD-25C550101945}" srcOrd="0" destOrd="0" presId="urn:microsoft.com/office/officeart/2005/8/layout/bProcess3"/>
    <dgm:cxn modelId="{554652C4-3999-4530-963E-CD573B93174B}" type="presOf" srcId="{141423A4-A55F-4D53-8EE5-9E3A58084405}" destId="{6D640ECB-0B92-4C04-A2CF-B6C79398F670}" srcOrd="0" destOrd="0" presId="urn:microsoft.com/office/officeart/2005/8/layout/bProcess3"/>
    <dgm:cxn modelId="{DFFAD84D-2CDE-4A3F-9969-D4932F8DBF21}" type="presOf" srcId="{9E8F4C85-A9D0-44AE-9E5A-66B851A2024C}" destId="{D0C80987-52FE-4C95-A967-9FE0CC2928C3}" srcOrd="0" destOrd="0" presId="urn:microsoft.com/office/officeart/2005/8/layout/bProcess3"/>
    <dgm:cxn modelId="{834FE73A-2C0E-4289-AFDA-44D0B0F2DD1E}" type="presOf" srcId="{880A8A16-4969-4654-BBB1-724B712898C6}" destId="{25B0D472-4C68-44D0-A818-5BCA430FE354}" srcOrd="1" destOrd="0" presId="urn:microsoft.com/office/officeart/2005/8/layout/bProcess3"/>
    <dgm:cxn modelId="{E71E4327-5096-48E6-891D-E52F165D22F8}" type="presOf" srcId="{704AB463-32F8-4810-9C61-17C0FDBD94E5}" destId="{773AB563-9941-498D-8C6A-6F528B5B23BB}" srcOrd="1" destOrd="0" presId="urn:microsoft.com/office/officeart/2005/8/layout/bProcess3"/>
    <dgm:cxn modelId="{EE9E4F7C-04FD-4C67-AD77-F107A993198C}" type="presOf" srcId="{7C5CC4F9-4E76-42EA-B7DC-85B96E7E7F21}" destId="{5968E09A-0B59-4969-9D90-6E4C381FB4A8}" srcOrd="1" destOrd="0" presId="urn:microsoft.com/office/officeart/2005/8/layout/bProcess3"/>
    <dgm:cxn modelId="{879B5CC7-54BE-4B37-BAF8-44ACC26E7058}" srcId="{062443E8-E5E7-4C82-8DF1-F0707679FB45}" destId="{1829F334-055D-44B1-9451-4D52A10E45E1}" srcOrd="5" destOrd="0" parTransId="{E10CD35C-F211-47E0-AFB3-38FC5FFBD42C}" sibTransId="{4F21227E-7304-44BE-9218-D54E5C14A78D}"/>
    <dgm:cxn modelId="{437DA3DD-E4AD-4289-985D-F3BA79DB6FFC}" srcId="{062443E8-E5E7-4C82-8DF1-F0707679FB45}" destId="{BD764BE0-B378-4043-9569-5315B67C8541}" srcOrd="4" destOrd="0" parTransId="{5AFD6A7A-4FC2-473C-9B4E-783268166AF8}" sibTransId="{704AB463-32F8-4810-9C61-17C0FDBD94E5}"/>
    <dgm:cxn modelId="{5C528843-E9A0-4A28-8995-635A450335E3}" type="presOf" srcId="{26DEA451-A4FA-4CFF-8C2E-A0DBF36E6302}" destId="{35CBAAC5-1C3D-49E5-8F82-AB4EE1469FC2}" srcOrd="0" destOrd="0" presId="urn:microsoft.com/office/officeart/2005/8/layout/bProcess3"/>
    <dgm:cxn modelId="{46B4A31B-C091-4DC9-A1D5-BF8A1FD53B9D}" type="presOf" srcId="{062443E8-E5E7-4C82-8DF1-F0707679FB45}" destId="{1334D7EC-6BE4-40A6-85D6-F57D66DCDDC8}" srcOrd="0" destOrd="0" presId="urn:microsoft.com/office/officeart/2005/8/layout/bProcess3"/>
    <dgm:cxn modelId="{BC4AA2E9-B982-4DC9-ADF4-8FCD8DDA4D0C}" srcId="{062443E8-E5E7-4C82-8DF1-F0707679FB45}" destId="{2C725F98-B631-40C3-80A0-1514251F6D91}" srcOrd="2" destOrd="0" parTransId="{0BD67772-F7B6-4F9D-9DD9-97B14EADC191}" sibTransId="{880A8A16-4969-4654-BBB1-724B712898C6}"/>
    <dgm:cxn modelId="{6FA7CB66-130F-45CC-B6A3-A246938FA249}" type="presOf" srcId="{C062A4E2-30A8-4C73-827B-39A2EE2FE23F}" destId="{88F928D5-FC47-42E0-B71D-6D6147D2D2CF}" srcOrd="0" destOrd="0" presId="urn:microsoft.com/office/officeart/2005/8/layout/bProcess3"/>
    <dgm:cxn modelId="{AA1BDD8B-2CEE-41CF-B483-9E432F90CBCC}" type="presOf" srcId="{880A8A16-4969-4654-BBB1-724B712898C6}" destId="{5941A314-7630-451F-AD7B-F985338BB4A8}" srcOrd="0" destOrd="0" presId="urn:microsoft.com/office/officeart/2005/8/layout/bProcess3"/>
    <dgm:cxn modelId="{6297E5CB-6076-4085-A523-B592F187F8B5}" type="presOf" srcId="{C062A4E2-30A8-4C73-827B-39A2EE2FE23F}" destId="{A4AA4574-AB6B-4DDE-8A93-4B96D1FDBF13}" srcOrd="1" destOrd="0" presId="urn:microsoft.com/office/officeart/2005/8/layout/bProcess3"/>
    <dgm:cxn modelId="{C6843F3C-63BF-4D1A-BFDB-D41C125B6E39}" srcId="{062443E8-E5E7-4C82-8DF1-F0707679FB45}" destId="{9E8F4C85-A9D0-44AE-9E5A-66B851A2024C}" srcOrd="3" destOrd="0" parTransId="{26D01C11-8F4A-4B3C-B0AA-BF16A87F7334}" sibTransId="{141423A4-A55F-4D53-8EE5-9E3A58084405}"/>
    <dgm:cxn modelId="{495E8429-F5D8-4F75-A5AA-FD7EDEAC6C2A}" srcId="{062443E8-E5E7-4C82-8DF1-F0707679FB45}" destId="{26DEA451-A4FA-4CFF-8C2E-A0DBF36E6302}" srcOrd="0" destOrd="0" parTransId="{B06B468C-678E-4A60-AA9D-3BB004266478}" sibTransId="{7C5CC4F9-4E76-42EA-B7DC-85B96E7E7F21}"/>
    <dgm:cxn modelId="{F00E39A1-A816-4EE7-A6B4-4C2AF97AA0A7}" type="presParOf" srcId="{1334D7EC-6BE4-40A6-85D6-F57D66DCDDC8}" destId="{35CBAAC5-1C3D-49E5-8F82-AB4EE1469FC2}" srcOrd="0" destOrd="0" presId="urn:microsoft.com/office/officeart/2005/8/layout/bProcess3"/>
    <dgm:cxn modelId="{394BFB99-116B-4A0A-8EDB-E11CDD962C7C}" type="presParOf" srcId="{1334D7EC-6BE4-40A6-85D6-F57D66DCDDC8}" destId="{23B10405-2919-4A89-80E8-6672CB012A15}" srcOrd="1" destOrd="0" presId="urn:microsoft.com/office/officeart/2005/8/layout/bProcess3"/>
    <dgm:cxn modelId="{4B2CD263-D62A-4AFD-97C4-931ABC8512E6}" type="presParOf" srcId="{23B10405-2919-4A89-80E8-6672CB012A15}" destId="{5968E09A-0B59-4969-9D90-6E4C381FB4A8}" srcOrd="0" destOrd="0" presId="urn:microsoft.com/office/officeart/2005/8/layout/bProcess3"/>
    <dgm:cxn modelId="{F52ADE59-C83C-44E9-B51E-F3CF51CE0484}" type="presParOf" srcId="{1334D7EC-6BE4-40A6-85D6-F57D66DCDDC8}" destId="{D61D125D-EFFA-4DA7-989A-FE67BB433A65}" srcOrd="2" destOrd="0" presId="urn:microsoft.com/office/officeart/2005/8/layout/bProcess3"/>
    <dgm:cxn modelId="{DDCA0ED3-74B3-41B6-B94D-0AB9A6DE0392}" type="presParOf" srcId="{1334D7EC-6BE4-40A6-85D6-F57D66DCDDC8}" destId="{88F928D5-FC47-42E0-B71D-6D6147D2D2CF}" srcOrd="3" destOrd="0" presId="urn:microsoft.com/office/officeart/2005/8/layout/bProcess3"/>
    <dgm:cxn modelId="{AC1062AE-BF8B-4242-9AD7-8AF2CDE20A2A}" type="presParOf" srcId="{88F928D5-FC47-42E0-B71D-6D6147D2D2CF}" destId="{A4AA4574-AB6B-4DDE-8A93-4B96D1FDBF13}" srcOrd="0" destOrd="0" presId="urn:microsoft.com/office/officeart/2005/8/layout/bProcess3"/>
    <dgm:cxn modelId="{B4B779A2-F966-4670-A8F6-3548253EFF2B}" type="presParOf" srcId="{1334D7EC-6BE4-40A6-85D6-F57D66DCDDC8}" destId="{AA3C62DF-A436-4092-BEB6-609B91C30EB8}" srcOrd="4" destOrd="0" presId="urn:microsoft.com/office/officeart/2005/8/layout/bProcess3"/>
    <dgm:cxn modelId="{56C7F9BD-7787-42FE-A97E-145BBE115940}" type="presParOf" srcId="{1334D7EC-6BE4-40A6-85D6-F57D66DCDDC8}" destId="{5941A314-7630-451F-AD7B-F985338BB4A8}" srcOrd="5" destOrd="0" presId="urn:microsoft.com/office/officeart/2005/8/layout/bProcess3"/>
    <dgm:cxn modelId="{DBBAE4C8-A236-48B5-A1F2-BD9ADE5E81F6}" type="presParOf" srcId="{5941A314-7630-451F-AD7B-F985338BB4A8}" destId="{25B0D472-4C68-44D0-A818-5BCA430FE354}" srcOrd="0" destOrd="0" presId="urn:microsoft.com/office/officeart/2005/8/layout/bProcess3"/>
    <dgm:cxn modelId="{BC193C58-0131-44C9-9CD3-44D480E01CBB}" type="presParOf" srcId="{1334D7EC-6BE4-40A6-85D6-F57D66DCDDC8}" destId="{D0C80987-52FE-4C95-A967-9FE0CC2928C3}" srcOrd="6" destOrd="0" presId="urn:microsoft.com/office/officeart/2005/8/layout/bProcess3"/>
    <dgm:cxn modelId="{5F35BE88-D221-461C-B538-342E34CA831E}" type="presParOf" srcId="{1334D7EC-6BE4-40A6-85D6-F57D66DCDDC8}" destId="{6D640ECB-0B92-4C04-A2CF-B6C79398F670}" srcOrd="7" destOrd="0" presId="urn:microsoft.com/office/officeart/2005/8/layout/bProcess3"/>
    <dgm:cxn modelId="{950EFCB1-BEE8-4B9C-B850-1793C841C14D}" type="presParOf" srcId="{6D640ECB-0B92-4C04-A2CF-B6C79398F670}" destId="{40883A2B-4D74-4822-865B-9DA1723EEC1C}" srcOrd="0" destOrd="0" presId="urn:microsoft.com/office/officeart/2005/8/layout/bProcess3"/>
    <dgm:cxn modelId="{BE826D24-B81F-41AF-87A5-C997FDFF60C6}" type="presParOf" srcId="{1334D7EC-6BE4-40A6-85D6-F57D66DCDDC8}" destId="{FBED9B54-CAED-46F2-8BDD-25C550101945}" srcOrd="8" destOrd="0" presId="urn:microsoft.com/office/officeart/2005/8/layout/bProcess3"/>
    <dgm:cxn modelId="{565A3F5D-985F-4692-9B41-348DD2FCB5F6}" type="presParOf" srcId="{1334D7EC-6BE4-40A6-85D6-F57D66DCDDC8}" destId="{8112289B-E54F-4603-AA87-EE9876818FFE}" srcOrd="9" destOrd="0" presId="urn:microsoft.com/office/officeart/2005/8/layout/bProcess3"/>
    <dgm:cxn modelId="{9E135C01-FBAB-450F-AE8A-0AA91E5EFB61}" type="presParOf" srcId="{8112289B-E54F-4603-AA87-EE9876818FFE}" destId="{773AB563-9941-498D-8C6A-6F528B5B23BB}" srcOrd="0" destOrd="0" presId="urn:microsoft.com/office/officeart/2005/8/layout/bProcess3"/>
    <dgm:cxn modelId="{7AEBB993-F6DE-46FF-A8CD-EE7990F0FDDB}" type="presParOf" srcId="{1334D7EC-6BE4-40A6-85D6-F57D66DCDDC8}" destId="{C25A086B-1FA5-4208-B91D-4767C4E8796B}"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B3030-D0AC-43BE-8BFF-A36442CF4B76}">
      <dsp:nvSpPr>
        <dsp:cNvPr id="0" name=""/>
        <dsp:cNvSpPr/>
      </dsp:nvSpPr>
      <dsp:spPr>
        <a:xfrm>
          <a:off x="4823" y="2830324"/>
          <a:ext cx="8054852"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1930" tIns="201930" rIns="201930" bIns="201930" numCol="1" spcCol="1270" anchor="ctr" anchorCtr="0">
          <a:noAutofit/>
        </a:bodyPr>
        <a:lstStyle/>
        <a:p>
          <a:pPr lvl="0" algn="ctr" defTabSz="2355850">
            <a:lnSpc>
              <a:spcPct val="90000"/>
            </a:lnSpc>
            <a:spcBef>
              <a:spcPct val="0"/>
            </a:spcBef>
            <a:spcAft>
              <a:spcPct val="35000"/>
            </a:spcAft>
          </a:pPr>
          <a:r>
            <a:rPr lang="en-US" altLang="zh-CN" sz="5300" b="1" kern="1200" dirty="0" smtClean="0"/>
            <a:t>Traffic_v1</a:t>
          </a:r>
          <a:r>
            <a:rPr lang="zh-CN" altLang="en-US" sz="5300" b="1" kern="1200" dirty="0" smtClean="0"/>
            <a:t>仿真平台</a:t>
          </a:r>
          <a:endParaRPr lang="en-US" sz="5300" b="1" kern="1200" dirty="0"/>
        </a:p>
      </dsp:txBody>
      <dsp:txXfrm>
        <a:off x="42163" y="2867664"/>
        <a:ext cx="7980172" cy="1200200"/>
      </dsp:txXfrm>
    </dsp:sp>
    <dsp:sp modelId="{97148F98-0708-437F-B71C-242DA2F8D890}">
      <dsp:nvSpPr>
        <dsp:cNvPr id="0" name=""/>
        <dsp:cNvSpPr/>
      </dsp:nvSpPr>
      <dsp:spPr>
        <a:xfrm>
          <a:off x="4823" y="1415197"/>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用户策略模块</a:t>
          </a:r>
          <a:endParaRPr lang="en-US" sz="2600" b="1" kern="1200" dirty="0"/>
        </a:p>
      </dsp:txBody>
      <dsp:txXfrm>
        <a:off x="42163" y="1452537"/>
        <a:ext cx="1205086" cy="1200200"/>
      </dsp:txXfrm>
    </dsp:sp>
    <dsp:sp modelId="{918827B0-CBC5-4A39-AAEA-CB97BA88AF8F}">
      <dsp:nvSpPr>
        <dsp:cNvPr id="0" name=""/>
        <dsp:cNvSpPr/>
      </dsp:nvSpPr>
      <dsp:spPr>
        <a:xfrm>
          <a:off x="4823"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b="1" kern="1200" dirty="0" smtClean="0"/>
            <a:t> </a:t>
          </a:r>
          <a:endParaRPr lang="en-US" sz="2600" b="1" kern="1200" dirty="0"/>
        </a:p>
      </dsp:txBody>
      <dsp:txXfrm>
        <a:off x="42163" y="37410"/>
        <a:ext cx="1205086" cy="1200200"/>
      </dsp:txXfrm>
    </dsp:sp>
    <dsp:sp modelId="{1AA1C8CC-128E-46CC-900A-E9558142A496}">
      <dsp:nvSpPr>
        <dsp:cNvPr id="0" name=""/>
        <dsp:cNvSpPr/>
      </dsp:nvSpPr>
      <dsp:spPr>
        <a:xfrm>
          <a:off x="1392090" y="1415197"/>
          <a:ext cx="3946800"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核心仿真模块</a:t>
          </a:r>
          <a:endParaRPr lang="en-US" sz="2600" b="1" kern="1200" dirty="0"/>
        </a:p>
      </dsp:txBody>
      <dsp:txXfrm>
        <a:off x="1429430" y="1452537"/>
        <a:ext cx="3872120" cy="1200200"/>
      </dsp:txXfrm>
    </dsp:sp>
    <dsp:sp modelId="{08334980-5128-46C0-9BED-5C1FEFC9282C}">
      <dsp:nvSpPr>
        <dsp:cNvPr id="0" name=""/>
        <dsp:cNvSpPr/>
      </dsp:nvSpPr>
      <dsp:spPr>
        <a:xfrm>
          <a:off x="1392090"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smtClean="0"/>
            <a:t>仿真控制模块</a:t>
          </a:r>
          <a:endParaRPr lang="en-US" sz="2600" b="1" kern="1200" dirty="0"/>
        </a:p>
      </dsp:txBody>
      <dsp:txXfrm>
        <a:off x="1429430" y="37410"/>
        <a:ext cx="1205086" cy="1200200"/>
      </dsp:txXfrm>
    </dsp:sp>
    <dsp:sp modelId="{ACC77AB1-A949-4443-AE89-E695538E8E89}">
      <dsp:nvSpPr>
        <dsp:cNvPr id="0" name=""/>
        <dsp:cNvSpPr/>
      </dsp:nvSpPr>
      <dsp:spPr>
        <a:xfrm>
          <a:off x="2725608"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数据统计模块</a:t>
          </a:r>
          <a:endParaRPr lang="en-US" sz="2600" b="1" kern="1200" dirty="0"/>
        </a:p>
      </dsp:txBody>
      <dsp:txXfrm>
        <a:off x="2762948" y="37410"/>
        <a:ext cx="1205086" cy="1200200"/>
      </dsp:txXfrm>
    </dsp:sp>
    <dsp:sp modelId="{85EF45B0-1BCA-49C8-A705-E536A5FA3E65}">
      <dsp:nvSpPr>
        <dsp:cNvPr id="0" name=""/>
        <dsp:cNvSpPr/>
      </dsp:nvSpPr>
      <dsp:spPr>
        <a:xfrm>
          <a:off x="4059125"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交互界面模块</a:t>
          </a:r>
          <a:endParaRPr lang="en-US" sz="2600" b="1" kern="1200" dirty="0"/>
        </a:p>
      </dsp:txBody>
      <dsp:txXfrm>
        <a:off x="4096465" y="37410"/>
        <a:ext cx="1205086" cy="1200200"/>
      </dsp:txXfrm>
    </dsp:sp>
    <dsp:sp modelId="{EAEF1F42-3F93-4659-831C-05F8A4DFBFB0}">
      <dsp:nvSpPr>
        <dsp:cNvPr id="0" name=""/>
        <dsp:cNvSpPr/>
      </dsp:nvSpPr>
      <dsp:spPr>
        <a:xfrm>
          <a:off x="5446392" y="1415197"/>
          <a:ext cx="2613283"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信号控制模块</a:t>
          </a:r>
          <a:endParaRPr lang="en-US" sz="2600" b="1" kern="1200" dirty="0"/>
        </a:p>
      </dsp:txBody>
      <dsp:txXfrm>
        <a:off x="5483732" y="1452537"/>
        <a:ext cx="2538603" cy="1200200"/>
      </dsp:txXfrm>
    </dsp:sp>
    <dsp:sp modelId="{D82C7BC1-7014-4D28-8F0D-5A304E5F5522}">
      <dsp:nvSpPr>
        <dsp:cNvPr id="0" name=""/>
        <dsp:cNvSpPr/>
      </dsp:nvSpPr>
      <dsp:spPr>
        <a:xfrm>
          <a:off x="5446392"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 </a:t>
          </a:r>
          <a:endParaRPr lang="en-US" sz="2600" b="1" kern="1200" dirty="0"/>
        </a:p>
      </dsp:txBody>
      <dsp:txXfrm>
        <a:off x="5483732" y="37410"/>
        <a:ext cx="1205086" cy="1200200"/>
      </dsp:txXfrm>
    </dsp:sp>
    <dsp:sp modelId="{AC738986-8028-4AA9-88C1-3C1FA0B1F2BC}">
      <dsp:nvSpPr>
        <dsp:cNvPr id="0" name=""/>
        <dsp:cNvSpPr/>
      </dsp:nvSpPr>
      <dsp:spPr>
        <a:xfrm>
          <a:off x="6779909"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交互界面模块</a:t>
          </a:r>
          <a:endParaRPr lang="en-US" sz="2600" b="1" kern="1200" dirty="0"/>
        </a:p>
      </dsp:txBody>
      <dsp:txXfrm>
        <a:off x="6817249" y="37410"/>
        <a:ext cx="1205086" cy="1200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10405-2919-4A89-80E8-6672CB012A15}">
      <dsp:nvSpPr>
        <dsp:cNvPr id="0" name=""/>
        <dsp:cNvSpPr/>
      </dsp:nvSpPr>
      <dsp:spPr>
        <a:xfrm>
          <a:off x="2331589" y="1041126"/>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2570536" y="1084170"/>
        <a:ext cx="26762" cy="5352"/>
      </dsp:txXfrm>
    </dsp:sp>
    <dsp:sp modelId="{35CBAAC5-1C3D-49E5-8F82-AB4EE1469FC2}">
      <dsp:nvSpPr>
        <dsp:cNvPr id="0" name=""/>
        <dsp:cNvSpPr/>
      </dsp:nvSpPr>
      <dsp:spPr>
        <a:xfrm>
          <a:off x="6182" y="388684"/>
          <a:ext cx="2327206" cy="139632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solidFill>
                <a:schemeClr val="tx1"/>
              </a:solidFill>
            </a:rPr>
            <a:t>系统时间步进</a:t>
          </a:r>
          <a:r>
            <a:rPr lang="en-US" altLang="zh-CN" sz="2500" b="1" kern="1200" dirty="0" smtClean="0">
              <a:solidFill>
                <a:schemeClr val="tx1"/>
              </a:solidFill>
            </a:rPr>
            <a:t/>
          </a:r>
          <a:br>
            <a:rPr lang="en-US" altLang="zh-CN" sz="2500" b="1" kern="1200" dirty="0" smtClean="0">
              <a:solidFill>
                <a:schemeClr val="tx1"/>
              </a:solidFill>
            </a:rPr>
          </a:br>
          <a:r>
            <a:rPr lang="zh-CN" altLang="en-US" sz="2500" b="1" kern="1200" dirty="0" smtClean="0">
              <a:solidFill>
                <a:schemeClr val="tx1"/>
              </a:solidFill>
            </a:rPr>
            <a:t>核心处理</a:t>
          </a:r>
          <a:endParaRPr lang="en-US" sz="2500" b="1" kern="1200" dirty="0">
            <a:solidFill>
              <a:schemeClr val="tx1"/>
            </a:solidFill>
          </a:endParaRPr>
        </a:p>
      </dsp:txBody>
      <dsp:txXfrm>
        <a:off x="6182" y="388684"/>
        <a:ext cx="2327206" cy="1396324"/>
      </dsp:txXfrm>
    </dsp:sp>
    <dsp:sp modelId="{88F928D5-FC47-42E0-B71D-6D6147D2D2CF}">
      <dsp:nvSpPr>
        <dsp:cNvPr id="0" name=""/>
        <dsp:cNvSpPr/>
      </dsp:nvSpPr>
      <dsp:spPr>
        <a:xfrm>
          <a:off x="5194053" y="1041126"/>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25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dirty="0"/>
        </a:p>
      </dsp:txBody>
      <dsp:txXfrm>
        <a:off x="5433000" y="1084170"/>
        <a:ext cx="26762" cy="5352"/>
      </dsp:txXfrm>
    </dsp:sp>
    <dsp:sp modelId="{D61D125D-EFFA-4DA7-989A-FE67BB433A65}">
      <dsp:nvSpPr>
        <dsp:cNvPr id="0" name=""/>
        <dsp:cNvSpPr/>
      </dsp:nvSpPr>
      <dsp:spPr>
        <a:xfrm>
          <a:off x="2868646" y="388684"/>
          <a:ext cx="2327206" cy="1396324"/>
        </a:xfrm>
        <a:prstGeom prst="rect">
          <a:avLst/>
        </a:prstGeom>
        <a:gradFill rotWithShape="0">
          <a:gsLst>
            <a:gs pos="0">
              <a:schemeClr val="accent3">
                <a:hueOff val="0"/>
                <a:satOff val="0"/>
                <a:lumOff val="-20000"/>
                <a:alphaOff val="0"/>
                <a:shade val="51000"/>
                <a:satMod val="130000"/>
              </a:schemeClr>
            </a:gs>
            <a:gs pos="80000">
              <a:schemeClr val="accent3">
                <a:hueOff val="0"/>
                <a:satOff val="0"/>
                <a:lumOff val="-20000"/>
                <a:alphaOff val="0"/>
                <a:shade val="93000"/>
                <a:satMod val="130000"/>
              </a:schemeClr>
            </a:gs>
            <a:gs pos="100000">
              <a:schemeClr val="accent3">
                <a:hueOff val="0"/>
                <a:satOff val="0"/>
                <a:lumOff val="-2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solidFill>
                <a:schemeClr val="tx1"/>
              </a:solidFill>
            </a:rPr>
            <a:t>用户策略调用</a:t>
          </a:r>
          <a:endParaRPr lang="en-US" sz="2500" b="1" kern="1200" dirty="0">
            <a:solidFill>
              <a:schemeClr val="tx1"/>
            </a:solidFill>
          </a:endParaRPr>
        </a:p>
      </dsp:txBody>
      <dsp:txXfrm>
        <a:off x="2868646" y="388684"/>
        <a:ext cx="2327206" cy="1396324"/>
      </dsp:txXfrm>
    </dsp:sp>
    <dsp:sp modelId="{5941A314-7630-451F-AD7B-F985338BB4A8}">
      <dsp:nvSpPr>
        <dsp:cNvPr id="0" name=""/>
        <dsp:cNvSpPr/>
      </dsp:nvSpPr>
      <dsp:spPr>
        <a:xfrm>
          <a:off x="1169785" y="1783208"/>
          <a:ext cx="5724928" cy="504657"/>
        </a:xfrm>
        <a:custGeom>
          <a:avLst/>
          <a:gdLst/>
          <a:ahLst/>
          <a:cxnLst/>
          <a:rect l="0" t="0" r="0" b="0"/>
          <a:pathLst>
            <a:path>
              <a:moveTo>
                <a:pt x="5724928" y="0"/>
              </a:moveTo>
              <a:lnTo>
                <a:pt x="5724928" y="269428"/>
              </a:lnTo>
              <a:lnTo>
                <a:pt x="0" y="269428"/>
              </a:lnTo>
              <a:lnTo>
                <a:pt x="0" y="504657"/>
              </a:lnTo>
            </a:path>
          </a:pathLst>
        </a:custGeom>
        <a:noFill/>
        <a:ln w="9525" cap="flat" cmpd="sng" algn="ctr">
          <a:solidFill>
            <a:schemeClr val="accent3">
              <a:hueOff val="0"/>
              <a:satOff val="0"/>
              <a:lumOff val="-50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3888502" y="2032861"/>
        <a:ext cx="287494" cy="5352"/>
      </dsp:txXfrm>
    </dsp:sp>
    <dsp:sp modelId="{AA3C62DF-A436-4092-BEB6-609B91C30EB8}">
      <dsp:nvSpPr>
        <dsp:cNvPr id="0" name=""/>
        <dsp:cNvSpPr/>
      </dsp:nvSpPr>
      <dsp:spPr>
        <a:xfrm>
          <a:off x="5731110" y="388684"/>
          <a:ext cx="2327206" cy="1396324"/>
        </a:xfrm>
        <a:prstGeom prst="rect">
          <a:avLst/>
        </a:prstGeom>
        <a:gradFill rotWithShape="0">
          <a:gsLst>
            <a:gs pos="0">
              <a:schemeClr val="accent3">
                <a:hueOff val="0"/>
                <a:satOff val="0"/>
                <a:lumOff val="-40000"/>
                <a:alphaOff val="0"/>
                <a:shade val="51000"/>
                <a:satMod val="130000"/>
              </a:schemeClr>
            </a:gs>
            <a:gs pos="80000">
              <a:schemeClr val="accent3">
                <a:hueOff val="0"/>
                <a:satOff val="0"/>
                <a:lumOff val="-40000"/>
                <a:alphaOff val="0"/>
                <a:shade val="93000"/>
                <a:satMod val="130000"/>
              </a:schemeClr>
            </a:gs>
            <a:gs pos="100000">
              <a:schemeClr val="accent3">
                <a:hueOff val="0"/>
                <a:satOff val="0"/>
                <a:lumOff val="-4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系统策略</a:t>
          </a:r>
          <a:r>
            <a:rPr lang="en-US" altLang="zh-CN" sz="2500" b="1" kern="1200" dirty="0" smtClean="0"/>
            <a:t/>
          </a:r>
          <a:br>
            <a:rPr lang="en-US" altLang="zh-CN" sz="2500" b="1" kern="1200" dirty="0" smtClean="0"/>
          </a:br>
          <a:r>
            <a:rPr lang="zh-CN" altLang="en-US" sz="2500" b="1" kern="1200" dirty="0" smtClean="0"/>
            <a:t>维护其他部分</a:t>
          </a:r>
          <a:endParaRPr lang="en-US" sz="2500" b="1" kern="1200" dirty="0"/>
        </a:p>
      </dsp:txBody>
      <dsp:txXfrm>
        <a:off x="5731110" y="388684"/>
        <a:ext cx="2327206" cy="1396324"/>
      </dsp:txXfrm>
    </dsp:sp>
    <dsp:sp modelId="{6D640ECB-0B92-4C04-A2CF-B6C79398F670}">
      <dsp:nvSpPr>
        <dsp:cNvPr id="0" name=""/>
        <dsp:cNvSpPr/>
      </dsp:nvSpPr>
      <dsp:spPr>
        <a:xfrm>
          <a:off x="2331589" y="2972708"/>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75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2570536" y="3015752"/>
        <a:ext cx="26762" cy="5352"/>
      </dsp:txXfrm>
    </dsp:sp>
    <dsp:sp modelId="{D0C80987-52FE-4C95-A967-9FE0CC2928C3}">
      <dsp:nvSpPr>
        <dsp:cNvPr id="0" name=""/>
        <dsp:cNvSpPr/>
      </dsp:nvSpPr>
      <dsp:spPr>
        <a:xfrm>
          <a:off x="6182" y="2320266"/>
          <a:ext cx="2327206" cy="1396324"/>
        </a:xfrm>
        <a:prstGeom prst="rect">
          <a:avLst/>
        </a:prstGeom>
        <a:gradFill rotWithShape="0">
          <a:gsLst>
            <a:gs pos="0">
              <a:schemeClr val="accent3">
                <a:hueOff val="0"/>
                <a:satOff val="0"/>
                <a:lumOff val="-60000"/>
                <a:alphaOff val="0"/>
                <a:shade val="51000"/>
                <a:satMod val="130000"/>
              </a:schemeClr>
            </a:gs>
            <a:gs pos="80000">
              <a:schemeClr val="accent3">
                <a:hueOff val="0"/>
                <a:satOff val="0"/>
                <a:lumOff val="-60000"/>
                <a:alphaOff val="0"/>
                <a:shade val="93000"/>
                <a:satMod val="130000"/>
              </a:schemeClr>
            </a:gs>
            <a:gs pos="100000">
              <a:schemeClr val="accent3">
                <a:hueOff val="0"/>
                <a:satOff val="0"/>
                <a:lumOff val="-6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运动学仿真</a:t>
          </a:r>
          <a:endParaRPr lang="en-US" sz="2500" b="1" kern="1200" dirty="0"/>
        </a:p>
      </dsp:txBody>
      <dsp:txXfrm>
        <a:off x="6182" y="2320266"/>
        <a:ext cx="2327206" cy="1396324"/>
      </dsp:txXfrm>
    </dsp:sp>
    <dsp:sp modelId="{8112289B-E54F-4603-AA87-EE9876818FFE}">
      <dsp:nvSpPr>
        <dsp:cNvPr id="0" name=""/>
        <dsp:cNvSpPr/>
      </dsp:nvSpPr>
      <dsp:spPr>
        <a:xfrm>
          <a:off x="5194053" y="2972708"/>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100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5433000" y="3015752"/>
        <a:ext cx="26762" cy="5352"/>
      </dsp:txXfrm>
    </dsp:sp>
    <dsp:sp modelId="{FBED9B54-CAED-46F2-8BDD-25C550101945}">
      <dsp:nvSpPr>
        <dsp:cNvPr id="0" name=""/>
        <dsp:cNvSpPr/>
      </dsp:nvSpPr>
      <dsp:spPr>
        <a:xfrm>
          <a:off x="2868646" y="2320266"/>
          <a:ext cx="2327206" cy="1396324"/>
        </a:xfrm>
        <a:prstGeom prst="rect">
          <a:avLst/>
        </a:prstGeom>
        <a:gradFill rotWithShape="0">
          <a:gsLst>
            <a:gs pos="0">
              <a:schemeClr val="accent3">
                <a:hueOff val="0"/>
                <a:satOff val="0"/>
                <a:lumOff val="-80000"/>
                <a:alphaOff val="0"/>
                <a:shade val="51000"/>
                <a:satMod val="130000"/>
              </a:schemeClr>
            </a:gs>
            <a:gs pos="80000">
              <a:schemeClr val="accent3">
                <a:hueOff val="0"/>
                <a:satOff val="0"/>
                <a:lumOff val="-80000"/>
                <a:alphaOff val="0"/>
                <a:shade val="93000"/>
                <a:satMod val="130000"/>
              </a:schemeClr>
            </a:gs>
            <a:gs pos="100000">
              <a:schemeClr val="accent3">
                <a:hueOff val="0"/>
                <a:satOff val="0"/>
                <a:lumOff val="-8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交通状态判定处理</a:t>
          </a:r>
          <a:endParaRPr lang="en-US" sz="2500" b="1" kern="1200" dirty="0"/>
        </a:p>
      </dsp:txBody>
      <dsp:txXfrm>
        <a:off x="2868646" y="2320266"/>
        <a:ext cx="2327206" cy="1396324"/>
      </dsp:txXfrm>
    </dsp:sp>
    <dsp:sp modelId="{C25A086B-1FA5-4208-B91D-4767C4E8796B}">
      <dsp:nvSpPr>
        <dsp:cNvPr id="0" name=""/>
        <dsp:cNvSpPr/>
      </dsp:nvSpPr>
      <dsp:spPr>
        <a:xfrm>
          <a:off x="5731110" y="2320266"/>
          <a:ext cx="2327206" cy="1396324"/>
        </a:xfrm>
        <a:prstGeom prst="rect">
          <a:avLst/>
        </a:prstGeom>
        <a:gradFill rotWithShape="0">
          <a:gsLst>
            <a:gs pos="0">
              <a:schemeClr val="accent3">
                <a:hueOff val="0"/>
                <a:satOff val="0"/>
                <a:lumOff val="-100000"/>
                <a:alphaOff val="0"/>
                <a:shade val="51000"/>
                <a:satMod val="130000"/>
              </a:schemeClr>
            </a:gs>
            <a:gs pos="80000">
              <a:schemeClr val="accent3">
                <a:hueOff val="0"/>
                <a:satOff val="0"/>
                <a:lumOff val="-100000"/>
                <a:alphaOff val="0"/>
                <a:shade val="93000"/>
                <a:satMod val="130000"/>
              </a:schemeClr>
            </a:gs>
            <a:gs pos="100000">
              <a:schemeClr val="accent3">
                <a:hueOff val="0"/>
                <a:satOff val="0"/>
                <a:lumOff val="-10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界面更新</a:t>
          </a:r>
          <a:endParaRPr lang="en-US" sz="2500" b="1" kern="1200" dirty="0"/>
        </a:p>
      </dsp:txBody>
      <dsp:txXfrm>
        <a:off x="5731110" y="2320266"/>
        <a:ext cx="2327206" cy="1396324"/>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53025AE5-9DC2-4E97-965E-A9B63927657B}" type="datetimeFigureOut">
              <a:rPr lang="zh-CN" altLang="en-US"/>
              <a:pPr>
                <a:defRPr/>
              </a:pPr>
              <a:t>2017/5/13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9324B6A-CC1C-4BA6-901C-A39F90BC640E}" type="slidenum">
              <a:rPr lang="zh-CN" altLang="en-US"/>
              <a:pPr>
                <a:defRPr/>
              </a:pPr>
              <a:t>‹#›</a:t>
            </a:fld>
            <a:endParaRPr lang="zh-CN" altLang="en-US"/>
          </a:p>
        </p:txBody>
      </p:sp>
    </p:spTree>
    <p:extLst>
      <p:ext uri="{BB962C8B-B14F-4D97-AF65-F5344CB8AC3E}">
        <p14:creationId xmlns:p14="http://schemas.microsoft.com/office/powerpoint/2010/main" val="25198769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我的项目是关于智能交通方向的车路协同领域的项目</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a:t>
            </a:fld>
            <a:endParaRPr lang="zh-CN" altLang="en-US"/>
          </a:p>
        </p:txBody>
      </p:sp>
    </p:spTree>
    <p:extLst>
      <p:ext uri="{BB962C8B-B14F-4D97-AF65-F5344CB8AC3E}">
        <p14:creationId xmlns:p14="http://schemas.microsoft.com/office/powerpoint/2010/main" val="1721152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比如在从软件工程上对车辆模型的设计时，从底层给出了车辆之间通信的方式，同时方便后期开发者进行进一步的扩展，比如增加一些属性等。更加灵活</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10</a:t>
            </a:fld>
            <a:endParaRPr lang="zh-CN" altLang="en-US"/>
          </a:p>
        </p:txBody>
      </p:sp>
    </p:spTree>
    <p:extLst>
      <p:ext uri="{BB962C8B-B14F-4D97-AF65-F5344CB8AC3E}">
        <p14:creationId xmlns:p14="http://schemas.microsoft.com/office/powerpoint/2010/main" val="3594489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在程序设计和实现方面，我们选用</a:t>
            </a:r>
            <a:r>
              <a:rPr lang="en-US" altLang="zh-CN" dirty="0" smtClean="0"/>
              <a:t>C++</a:t>
            </a:r>
            <a:r>
              <a:rPr lang="zh-CN" altLang="en-US" dirty="0" smtClean="0"/>
              <a:t>进行编程，尽管在代码复杂度上面有所牺牲，但是程序运行速度和可移植性还是很好的。同时编程过程中尽可能的考虑到平台的后期开发和可重用性，以及平台的效率</a:t>
            </a:r>
            <a:endParaRPr lang="en-US" altLang="zh-CN" dirty="0" smtClean="0"/>
          </a:p>
          <a:p>
            <a:endParaRPr lang="en-US" altLang="zh-CN" dirty="0" smtClean="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11</a:t>
            </a:fld>
            <a:endParaRPr lang="zh-CN" altLang="en-US"/>
          </a:p>
        </p:txBody>
      </p:sp>
    </p:spTree>
    <p:extLst>
      <p:ext uri="{BB962C8B-B14F-4D97-AF65-F5344CB8AC3E}">
        <p14:creationId xmlns:p14="http://schemas.microsoft.com/office/powerpoint/2010/main" val="1216927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同时作为一个小小的额外功能，我提供了自由度更高的红绿灯配比系统并提供了交互界面。同时交互界面也提供了其他</a:t>
            </a:r>
            <a:r>
              <a:rPr lang="zh-CN" altLang="en-US" b="0" dirty="0" smtClean="0"/>
              <a:t>较多但不复杂的用户自主设置参量</a:t>
            </a:r>
            <a:endParaRPr lang="en-US" altLang="zh-CN" b="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b="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dirty="0" smtClean="0"/>
              <a:t># ~2’30’’</a:t>
            </a:r>
          </a:p>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12</a:t>
            </a:fld>
            <a:endParaRPr lang="zh-CN" altLang="en-US"/>
          </a:p>
        </p:txBody>
      </p:sp>
    </p:spTree>
    <p:extLst>
      <p:ext uri="{BB962C8B-B14F-4D97-AF65-F5344CB8AC3E}">
        <p14:creationId xmlns:p14="http://schemas.microsoft.com/office/powerpoint/2010/main" val="2749007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这是我平台的整个架构</a:t>
            </a:r>
            <a:endParaRPr lang="en-US" altLang="zh-CN" dirty="0" smtClean="0"/>
          </a:p>
          <a:p>
            <a:r>
              <a:rPr lang="en-US" dirty="0" smtClean="0"/>
              <a:t>$</a:t>
            </a:r>
            <a:r>
              <a:rPr lang="en-US" baseline="0" dirty="0" smtClean="0"/>
              <a:t> </a:t>
            </a:r>
            <a:r>
              <a:rPr lang="zh-CN" altLang="en-US" baseline="0" dirty="0" smtClean="0"/>
              <a:t>控制模块，信号配时模块，仿真模块高度解耦</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13</a:t>
            </a:fld>
            <a:endParaRPr lang="zh-CN" altLang="en-US"/>
          </a:p>
        </p:txBody>
      </p:sp>
    </p:spTree>
    <p:extLst>
      <p:ext uri="{BB962C8B-B14F-4D97-AF65-F5344CB8AC3E}">
        <p14:creationId xmlns:p14="http://schemas.microsoft.com/office/powerpoint/2010/main" val="4214243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让我们来看一下程序的执行流程，注意这里的用户策略也是和其他过程相互解耦的</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14</a:t>
            </a:fld>
            <a:endParaRPr lang="zh-CN" altLang="en-US"/>
          </a:p>
        </p:txBody>
      </p:sp>
    </p:spTree>
    <p:extLst>
      <p:ext uri="{BB962C8B-B14F-4D97-AF65-F5344CB8AC3E}">
        <p14:creationId xmlns:p14="http://schemas.microsoft.com/office/powerpoint/2010/main" val="2439845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在此基础上，我还对现有的模型进行了一些优化和重新设计形成了人工驾驶模型</a:t>
            </a:r>
            <a:endParaRPr lang="en-US" altLang="zh-CN" dirty="0" smtClean="0"/>
          </a:p>
          <a:p>
            <a:r>
              <a:rPr lang="zh-CN" altLang="en-US" dirty="0" smtClean="0"/>
              <a:t>例如对前面提到的跟驰模型和路口消散模型的边界处理，我通过引入新的数据结构来比较简单的解决了。</a:t>
            </a:r>
            <a:endParaRPr lang="en-US" altLang="zh-CN" dirty="0" smtClean="0"/>
          </a:p>
          <a:p>
            <a:r>
              <a:rPr lang="zh-CN" altLang="en-US" dirty="0" smtClean="0"/>
              <a:t>之后我设计了两种自主驾驶的模型，分别是单车车路协同和多车车路协同模型</a:t>
            </a:r>
            <a:endParaRPr lang="en-US" altLang="zh-CN" dirty="0" smtClean="0"/>
          </a:p>
          <a:p>
            <a:endParaRPr lang="en-US" altLang="zh-CN" dirty="0" smtClean="0"/>
          </a:p>
          <a:p>
            <a:r>
              <a:rPr lang="en-US" dirty="0" smtClean="0"/>
              <a:t># ~ 3’00’’</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15</a:t>
            </a:fld>
            <a:endParaRPr lang="zh-CN" altLang="en-US"/>
          </a:p>
        </p:txBody>
      </p:sp>
    </p:spTree>
    <p:extLst>
      <p:ext uri="{BB962C8B-B14F-4D97-AF65-F5344CB8AC3E}">
        <p14:creationId xmlns:p14="http://schemas.microsoft.com/office/powerpoint/2010/main" val="545905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项目进度方面，目前已经完成了文献调研，平台搭建等工作，目前进行的是论文撰写和平台的日常维护工作，尽管投入了很多时间，但是在项目进度上看还是很令人满意的</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16</a:t>
            </a:fld>
            <a:endParaRPr lang="zh-CN" altLang="en-US"/>
          </a:p>
        </p:txBody>
      </p:sp>
    </p:spTree>
    <p:extLst>
      <p:ext uri="{BB962C8B-B14F-4D97-AF65-F5344CB8AC3E}">
        <p14:creationId xmlns:p14="http://schemas.microsoft.com/office/powerpoint/2010/main" val="2741018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通过对平台和模型的设计，我们最终可以在平台上运行模型并得到了一些比较好的结论，通过努力，我也在这个项目和周边的项目上获得了一些成绩。</a:t>
            </a:r>
            <a:endParaRPr lang="en-US" altLang="zh-CN" dirty="0" smtClean="0"/>
          </a:p>
          <a:p>
            <a:endParaRPr lang="en-US" dirty="0" smtClean="0"/>
          </a:p>
          <a:p>
            <a:r>
              <a:rPr lang="zh-CN" altLang="en-US" dirty="0" smtClean="0"/>
              <a:t>这就是我汇报的第三部分，项目成果</a:t>
            </a:r>
            <a:endParaRPr lang="en-US" dirty="0" smtClean="0"/>
          </a:p>
          <a:p>
            <a:r>
              <a:rPr lang="en-US" altLang="zh-CN" dirty="0" smtClean="0"/>
              <a:t># 3’30’’</a:t>
            </a:r>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17</a:t>
            </a:fld>
            <a:endParaRPr lang="zh-CN" altLang="en-US"/>
          </a:p>
        </p:txBody>
      </p:sp>
    </p:spTree>
    <p:extLst>
      <p:ext uri="{BB962C8B-B14F-4D97-AF65-F5344CB8AC3E}">
        <p14:creationId xmlns:p14="http://schemas.microsoft.com/office/powerpoint/2010/main" val="467480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首先是仿真平台的运行情况，经过大流量，长时间的仿真测试，系统可以比较稳定和快速的工作，在未来，我们将采用一些技术进一步增强平台的稳定性和速度</a:t>
            </a:r>
            <a:endParaRPr lang="en-US" altLang="zh-CN" dirty="0" smtClean="0"/>
          </a:p>
          <a:p>
            <a:endParaRPr lang="en-US" dirty="0" smtClean="0"/>
          </a:p>
          <a:p>
            <a:r>
              <a:rPr lang="en-US" altLang="zh-CN" dirty="0" smtClean="0"/>
              <a:t># 4’00</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18</a:t>
            </a:fld>
            <a:endParaRPr lang="zh-CN" altLang="en-US"/>
          </a:p>
        </p:txBody>
      </p:sp>
    </p:spTree>
    <p:extLst>
      <p:ext uri="{BB962C8B-B14F-4D97-AF65-F5344CB8AC3E}">
        <p14:creationId xmlns:p14="http://schemas.microsoft.com/office/powerpoint/2010/main" val="1307507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在对跟驰模型进行修正的方面，我们采用线性跟驰距离来将车辆剧烈的速度变化纳入考虑，同时如左侧这张图所示，我们采用跟驰模型的表达式的修改来设计了第一种自主驾驶模型，我们可以看出</a:t>
            </a:r>
            <a:endParaRPr lang="en-US" altLang="zh-CN" dirty="0" smtClean="0"/>
          </a:p>
          <a:p>
            <a:r>
              <a:rPr lang="en-US" dirty="0" smtClean="0"/>
              <a:t>$</a:t>
            </a:r>
            <a:r>
              <a:rPr lang="zh-CN" altLang="en-US" dirty="0" smtClean="0"/>
              <a:t>前车很不友好的刹车</a:t>
            </a:r>
            <a:endParaRPr lang="en-US" altLang="zh-CN" dirty="0" smtClean="0"/>
          </a:p>
          <a:p>
            <a:r>
              <a:rPr lang="en-US" dirty="0" smtClean="0"/>
              <a:t>$</a:t>
            </a:r>
            <a:r>
              <a:rPr lang="zh-CN" altLang="en-US" dirty="0" smtClean="0"/>
              <a:t>后车采用修改过的跟驰模型</a:t>
            </a:r>
            <a:endParaRPr lang="en-US" altLang="zh-CN" dirty="0" smtClean="0"/>
          </a:p>
          <a:p>
            <a:r>
              <a:rPr lang="en-US" dirty="0" smtClean="0"/>
              <a:t>$</a:t>
            </a:r>
            <a:r>
              <a:rPr lang="zh-CN" altLang="en-US" dirty="0" smtClean="0"/>
              <a:t>车距最后稳定</a:t>
            </a:r>
            <a:endParaRPr lang="en-US" altLang="zh-CN" dirty="0" smtClean="0"/>
          </a:p>
          <a:p>
            <a:r>
              <a:rPr lang="en-US" dirty="0" smtClean="0"/>
              <a:t>$</a:t>
            </a:r>
            <a:r>
              <a:rPr lang="zh-CN" altLang="en-US" dirty="0" smtClean="0"/>
              <a:t>同时，前车加速后车也会加速，保持车距</a:t>
            </a:r>
            <a:endParaRPr lang="en-US" altLang="zh-CN" dirty="0" smtClean="0"/>
          </a:p>
          <a:p>
            <a:r>
              <a:rPr lang="en-US" dirty="0" smtClean="0"/>
              <a:t>$</a:t>
            </a:r>
            <a:r>
              <a:rPr lang="zh-CN" altLang="en-US" dirty="0" smtClean="0"/>
              <a:t>相当于我们从建立了一个车队形成的代理人模型，即不关心车队的整体情况，从单独车辆的控制这个微观系统上就能够自发形成简单车队的产生和消散</a:t>
            </a:r>
            <a:endParaRPr lang="en-US" altLang="zh-CN" dirty="0" smtClean="0"/>
          </a:p>
          <a:p>
            <a:endParaRPr lang="en-US" dirty="0" smtClean="0"/>
          </a:p>
          <a:p>
            <a:r>
              <a:rPr lang="en-US" dirty="0" smtClean="0"/>
              <a:t># 4’30</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19</a:t>
            </a:fld>
            <a:endParaRPr lang="zh-CN" altLang="en-US"/>
          </a:p>
        </p:txBody>
      </p:sp>
    </p:spTree>
    <p:extLst>
      <p:ext uri="{BB962C8B-B14F-4D97-AF65-F5344CB8AC3E}">
        <p14:creationId xmlns:p14="http://schemas.microsoft.com/office/powerpoint/2010/main" val="1238771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如下三个板块来给大家介绍我的项目</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a:t>
            </a:fld>
            <a:endParaRPr lang="zh-CN" altLang="en-US"/>
          </a:p>
        </p:txBody>
      </p:sp>
    </p:spTree>
    <p:extLst>
      <p:ext uri="{BB962C8B-B14F-4D97-AF65-F5344CB8AC3E}">
        <p14:creationId xmlns:p14="http://schemas.microsoft.com/office/powerpoint/2010/main" val="27763245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同时，我们对所有采用的新模型的可靠性和稳定性进行了分析</a:t>
            </a:r>
            <a:endParaRPr lang="en-US" altLang="zh-CN" dirty="0" smtClean="0"/>
          </a:p>
          <a:p>
            <a:r>
              <a:rPr lang="zh-CN" altLang="en-US" dirty="0" smtClean="0"/>
              <a:t>在对引入的路口模型进行研究时，我们发现这个模型虽然改变了策略设计的角度，但是没有改变整体的运行效果，使得整个策略的设计变得更加的简单</a:t>
            </a:r>
            <a:endParaRPr lang="en-US" altLang="zh-CN" dirty="0" smtClean="0"/>
          </a:p>
          <a:p>
            <a:endParaRPr lang="en-US" dirty="0" smtClean="0"/>
          </a:p>
          <a:p>
            <a:r>
              <a:rPr lang="zh-CN" altLang="en-US" dirty="0" smtClean="0"/>
              <a:t>另外，通过向导师咨询，查阅相关文献和对驾驶员进行的实地调研中，我们采用了如下几个方式对三种模型的效率进行了分析</a:t>
            </a:r>
            <a:endParaRPr lang="en-US" altLang="zh-CN" dirty="0" smtClean="0"/>
          </a:p>
          <a:p>
            <a:endParaRPr lang="en-US" dirty="0" smtClean="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20</a:t>
            </a:fld>
            <a:endParaRPr lang="zh-CN" altLang="en-US"/>
          </a:p>
        </p:txBody>
      </p:sp>
    </p:spTree>
    <p:extLst>
      <p:ext uri="{BB962C8B-B14F-4D97-AF65-F5344CB8AC3E}">
        <p14:creationId xmlns:p14="http://schemas.microsoft.com/office/powerpoint/2010/main" val="1999217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首先是平均延误时间，在左面的这张表格中，最上面的折线是人工驾驶模型，中间的折线是单车车路协同策略，下面的折线是多车车路协同策略，我们可以看到，随着横轴交通流量的增大，平均延误时间单调递增，并且存在着明显的转折点，这个转折点正好是理论上的饱和车流量</a:t>
            </a:r>
            <a:endParaRPr lang="en-US" altLang="zh-CN" dirty="0" smtClean="0"/>
          </a:p>
          <a:p>
            <a:r>
              <a:rPr lang="en-US" altLang="zh-CN" dirty="0" smtClean="0"/>
              <a:t># &lt; 5’30</a:t>
            </a:r>
          </a:p>
          <a:p>
            <a:r>
              <a:rPr lang="zh-CN" altLang="en-US" dirty="0" smtClean="0"/>
              <a:t> </a:t>
            </a:r>
            <a:r>
              <a:rPr lang="en-US" altLang="zh-CN" dirty="0" smtClean="0"/>
              <a:t>A</a:t>
            </a:r>
            <a:r>
              <a:rPr lang="zh-CN" altLang="en-US" dirty="0" smtClean="0"/>
              <a:t>：因为是接收引导的 我们适当缩短了跟驰距离 因为我们人类在驾驶的时候 是有“心理作用”的 我们用的也是心理安全距离跟驰模型</a:t>
            </a: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A</a:t>
            </a:r>
            <a:r>
              <a:rPr lang="zh-CN" altLang="en-US" dirty="0" smtClean="0"/>
              <a:t>：就是一个车平均得等一个红灯以上才能通过交通路口的车流量。</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21</a:t>
            </a:fld>
            <a:endParaRPr lang="zh-CN" altLang="en-US"/>
          </a:p>
        </p:txBody>
      </p:sp>
    </p:spTree>
    <p:extLst>
      <p:ext uri="{BB962C8B-B14F-4D97-AF65-F5344CB8AC3E}">
        <p14:creationId xmlns:p14="http://schemas.microsoft.com/office/powerpoint/2010/main" val="1621442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同时我们也采用了平均停车次数和平均停车时间来考察整个系统的效率，可以看到，随着更高级的策略的调用，这两个指标也得到了一定程度上的提高</a:t>
            </a:r>
            <a:endParaRPr lang="en-US" altLang="zh-CN" dirty="0" smtClean="0"/>
          </a:p>
          <a:p>
            <a:endParaRPr lang="en-US" dirty="0" smtClean="0"/>
          </a:p>
          <a:p>
            <a:r>
              <a:rPr lang="en-US" dirty="0" smtClean="0"/>
              <a:t># 5’30’’</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22</a:t>
            </a:fld>
            <a:endParaRPr lang="zh-CN" altLang="en-US"/>
          </a:p>
        </p:txBody>
      </p:sp>
    </p:spTree>
    <p:extLst>
      <p:ext uri="{BB962C8B-B14F-4D97-AF65-F5344CB8AC3E}">
        <p14:creationId xmlns:p14="http://schemas.microsoft.com/office/powerpoint/2010/main" val="3549904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此之外，我们进行了混合驾驶情况的评估，通过对人工驾驶模型和两种自主驾驶模型的混合评估，我们可以看到，上面的折线是和单车车路协同的评估，下面的折线是和多车车路协同的评估，可以看到整个曲线的变化行为还是很容易描述的，而且通过分析我们也找到了引起这种变化的原因</a:t>
            </a:r>
            <a:endParaRPr lang="en-US" altLang="zh-CN" dirty="0" smtClean="0"/>
          </a:p>
          <a:p>
            <a:endParaRPr lang="en-US" dirty="0" smtClean="0"/>
          </a:p>
          <a:p>
            <a:r>
              <a:rPr lang="en-US" altLang="zh-CN" dirty="0" smtClean="0"/>
              <a:t>A</a:t>
            </a:r>
            <a:r>
              <a:rPr lang="zh-CN" altLang="en-US" dirty="0" smtClean="0"/>
              <a:t>：原因，这个比例下面形成多车交互通信网络变得有意义</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23</a:t>
            </a:fld>
            <a:endParaRPr lang="zh-CN" altLang="en-US"/>
          </a:p>
        </p:txBody>
      </p:sp>
    </p:spTree>
    <p:extLst>
      <p:ext uri="{BB962C8B-B14F-4D97-AF65-F5344CB8AC3E}">
        <p14:creationId xmlns:p14="http://schemas.microsoft.com/office/powerpoint/2010/main" val="1074831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另外对其他的统计特征进行分析也可以看看到模型的合理性，如我们看到，随着更好的策略的提出，最大延误时间的下降更加明显，而这个指标往往是用户更加关心的</a:t>
            </a:r>
            <a:endParaRPr lang="en-US" altLang="zh-CN" dirty="0" smtClean="0"/>
          </a:p>
          <a:p>
            <a:endParaRPr lang="en-US" dirty="0" smtClean="0"/>
          </a:p>
          <a:p>
            <a:r>
              <a:rPr lang="en-US" dirty="0" smtClean="0"/>
              <a:t># 6’00</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24</a:t>
            </a:fld>
            <a:endParaRPr lang="zh-CN" altLang="en-US"/>
          </a:p>
        </p:txBody>
      </p:sp>
    </p:spTree>
    <p:extLst>
      <p:ext uri="{BB962C8B-B14F-4D97-AF65-F5344CB8AC3E}">
        <p14:creationId xmlns:p14="http://schemas.microsoft.com/office/powerpoint/2010/main" val="201650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因此我们得到了很好的结论，这里由于时间的原因就不加叙述了</a:t>
            </a:r>
            <a:endParaRPr lang="en-US" altLang="zh-CN" dirty="0" smtClean="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25</a:t>
            </a:fld>
            <a:endParaRPr lang="zh-CN" altLang="en-US"/>
          </a:p>
        </p:txBody>
      </p:sp>
    </p:spTree>
    <p:extLst>
      <p:ext uri="{BB962C8B-B14F-4D97-AF65-F5344CB8AC3E}">
        <p14:creationId xmlns:p14="http://schemas.microsoft.com/office/powerpoint/2010/main" val="2885422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在这个项目和周边项目上，我也取得了很多成果，首先是美赛，我们选用了整套项目模型进行建模，获得了特等奖入围奖，是清华唯</a:t>
            </a:r>
            <a:r>
              <a:rPr lang="en-US" altLang="zh-CN" dirty="0" smtClean="0"/>
              <a:t>2</a:t>
            </a:r>
            <a:r>
              <a:rPr lang="zh-CN" altLang="en-US" dirty="0" smtClean="0"/>
              <a:t>的特奖入围。这个名次，不仅仅是对我们团队能力，建模能力的肯定，同时也是对整套主动控制模型的肯定。</a:t>
            </a:r>
            <a:endParaRPr lang="en-US" altLang="zh-CN" dirty="0" smtClean="0"/>
          </a:p>
          <a:p>
            <a:endParaRPr lang="en-US" dirty="0" smtClean="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26</a:t>
            </a:fld>
            <a:endParaRPr lang="zh-CN" altLang="en-US"/>
          </a:p>
        </p:txBody>
      </p:sp>
    </p:spTree>
    <p:extLst>
      <p:ext uri="{BB962C8B-B14F-4D97-AF65-F5344CB8AC3E}">
        <p14:creationId xmlns:p14="http://schemas.microsoft.com/office/powerpoint/2010/main" val="525487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同时我们发布和维护了智能交通仿真平台，即将代码开源并完成了中英文程序文档的撰写方便后续开发者开发</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27</a:t>
            </a:fld>
            <a:endParaRPr lang="zh-CN" altLang="en-US"/>
          </a:p>
        </p:txBody>
      </p:sp>
    </p:spTree>
    <p:extLst>
      <p:ext uri="{BB962C8B-B14F-4D97-AF65-F5344CB8AC3E}">
        <p14:creationId xmlns:p14="http://schemas.microsoft.com/office/powerpoint/2010/main" val="5586513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最后，我正在以第一作者身份完成有关仿真系统算法的论文，目前正在对最终论文进行修改，准备投稿到</a:t>
            </a:r>
            <a:r>
              <a:rPr lang="en-US" altLang="zh-CN" dirty="0" smtClean="0"/>
              <a:t>EI</a:t>
            </a:r>
            <a:r>
              <a:rPr lang="zh-CN" altLang="en-US" dirty="0" smtClean="0"/>
              <a:t>会议上</a:t>
            </a:r>
            <a:endParaRPr lang="en-US" altLang="zh-CN" dirty="0" smtClean="0"/>
          </a:p>
          <a:p>
            <a:r>
              <a:rPr lang="zh-CN" altLang="en-US" dirty="0" smtClean="0"/>
              <a:t>同时我以第二作者身份完成了有关主动控制策略的论文正在准备投稿到</a:t>
            </a:r>
            <a:r>
              <a:rPr lang="en-US" altLang="zh-CN" dirty="0" smtClean="0"/>
              <a:t>SCI</a:t>
            </a:r>
            <a:r>
              <a:rPr lang="zh-CN" altLang="en-US" dirty="0" smtClean="0"/>
              <a:t>期刊上</a:t>
            </a:r>
            <a:endParaRPr lang="en-US"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a:t>
            </a:r>
            <a:r>
              <a:rPr lang="en-US" baseline="0" dirty="0" smtClean="0"/>
              <a:t> 6’30’’</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28</a:t>
            </a:fld>
            <a:endParaRPr lang="zh-CN" altLang="en-US"/>
          </a:p>
        </p:txBody>
      </p:sp>
    </p:spTree>
    <p:extLst>
      <p:ext uri="{BB962C8B-B14F-4D97-AF65-F5344CB8AC3E}">
        <p14:creationId xmlns:p14="http://schemas.microsoft.com/office/powerpoint/2010/main" val="3348613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总结整个项目的收获，除了美赛，平台发布和两片论文之外，我也得到了很多能力上的提升，尤其是在寒假对路口和控制策略进行建模的过程中，为了对现实情况更加了解，对一个大型交通路口的车辆行为进行了长时间的跟踪和研究，并对相关驾驶员进行了采访调研，获得了很多第一手的资料，方便了之后的研究</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29</a:t>
            </a:fld>
            <a:endParaRPr lang="zh-CN" altLang="en-US"/>
          </a:p>
        </p:txBody>
      </p:sp>
    </p:spTree>
    <p:extLst>
      <p:ext uri="{BB962C8B-B14F-4D97-AF65-F5344CB8AC3E}">
        <p14:creationId xmlns:p14="http://schemas.microsoft.com/office/powerpoint/2010/main" val="4049733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首先是项目基础</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3</a:t>
            </a:fld>
            <a:endParaRPr lang="zh-CN" altLang="en-US"/>
          </a:p>
        </p:txBody>
      </p:sp>
    </p:spTree>
    <p:extLst>
      <p:ext uri="{BB962C8B-B14F-4D97-AF65-F5344CB8AC3E}">
        <p14:creationId xmlns:p14="http://schemas.microsoft.com/office/powerpoint/2010/main" val="273283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我的项目报告到此完毕，谢谢大家，请批评指正</a:t>
            </a:r>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CCC6DCD-8625-49B1-A544-DD3306A188B0}" type="slidenum">
              <a:rPr lang="zh-CN" altLang="en-US" smtClean="0">
                <a:latin typeface="Arial" panose="020B0604020202020204" pitchFamily="34" charset="0"/>
              </a:rPr>
              <a:pPr>
                <a:spcBef>
                  <a:spcPct val="0"/>
                </a:spcBef>
              </a:pPr>
              <a:t>30</a:t>
            </a:fld>
            <a:endParaRPr lang="zh-CN" altLang="en-US" smtClean="0">
              <a:latin typeface="Arial" panose="020B0604020202020204" pitchFamily="34" charset="0"/>
            </a:endParaRPr>
          </a:p>
        </p:txBody>
      </p:sp>
    </p:spTree>
    <p:extLst>
      <p:ext uri="{BB962C8B-B14F-4D97-AF65-F5344CB8AC3E}">
        <p14:creationId xmlns:p14="http://schemas.microsoft.com/office/powerpoint/2010/main" val="648075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现今的智能交通系统主要都是通过对车流量的感知来动态的分配绿灯的时间，而不去对车辆的速度加以引导。而我们的主动控制算法同时对车辆的速度加以控制，通过路测设备对车辆速度进行测量并给出一个合理的建议，控制车辆的加速度来提升交通效率，是一个崭新的方向，能够解决之前被动控制不能解决的问题。</a:t>
            </a:r>
            <a:endParaRPr lang="en-US" altLang="zh-CN" dirty="0" smtClean="0"/>
          </a:p>
          <a:p>
            <a:r>
              <a:rPr lang="en-US" altLang="zh-CN" dirty="0" smtClean="0"/>
              <a:t>## 0’30’’</a:t>
            </a:r>
            <a:endParaRPr lang="zh-CN" altLang="en-US" dirty="0" smtClean="0"/>
          </a:p>
          <a:p>
            <a:endParaRPr lang="en-US" altLang="zh-CN" dirty="0" smtClean="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4</a:t>
            </a:fld>
            <a:endParaRPr lang="zh-CN" altLang="en-US"/>
          </a:p>
        </p:txBody>
      </p:sp>
    </p:spTree>
    <p:extLst>
      <p:ext uri="{BB962C8B-B14F-4D97-AF65-F5344CB8AC3E}">
        <p14:creationId xmlns:p14="http://schemas.microsoft.com/office/powerpoint/2010/main" val="870085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采用了如下两种模型来描述</a:t>
            </a:r>
            <a:endParaRPr lang="en-US" altLang="zh-CN" dirty="0" smtClean="0"/>
          </a:p>
          <a:p>
            <a:r>
              <a:rPr lang="zh-CN" altLang="en-US" dirty="0" smtClean="0"/>
              <a:t>跟驰模型，描述车辆的正常驾驶行为（如高速公路）</a:t>
            </a:r>
            <a:endParaRPr lang="en-US" altLang="zh-CN" dirty="0" smtClean="0"/>
          </a:p>
          <a:p>
            <a:r>
              <a:rPr lang="zh-CN" altLang="en-US" dirty="0" smtClean="0"/>
              <a:t>路口消散模型，描述车辆停车之后的行为（如交通路口）</a:t>
            </a:r>
            <a:endParaRPr lang="en-US" altLang="zh-CN" dirty="0" smtClean="0"/>
          </a:p>
          <a:p>
            <a:r>
              <a:rPr lang="zh-CN" altLang="en-US" dirty="0" smtClean="0"/>
              <a:t>但是问题是他们两个模型之间缺乏边界情况的处理</a:t>
            </a:r>
            <a:endParaRPr lang="en-US" altLang="zh-CN" dirty="0" smtClean="0"/>
          </a:p>
          <a:p>
            <a:r>
              <a:rPr lang="zh-CN" altLang="en-US" dirty="0" smtClean="0"/>
              <a:t>速度变化大等问题，采用线性跟驰距离来修正模型</a:t>
            </a:r>
            <a:endParaRPr lang="en-US" altLang="zh-CN" dirty="0" smtClean="0"/>
          </a:p>
          <a:p>
            <a:endParaRPr lang="en-US" dirty="0" smtClean="0"/>
          </a:p>
          <a:p>
            <a:r>
              <a:rPr lang="en-US" dirty="0" smtClean="0"/>
              <a:t>##1’00’’</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5</a:t>
            </a:fld>
            <a:endParaRPr lang="zh-CN" altLang="en-US"/>
          </a:p>
        </p:txBody>
      </p:sp>
    </p:spTree>
    <p:extLst>
      <p:ext uri="{BB962C8B-B14F-4D97-AF65-F5344CB8AC3E}">
        <p14:creationId xmlns:p14="http://schemas.microsoft.com/office/powerpoint/2010/main" val="2211341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传统仿真软件</a:t>
            </a:r>
            <a:r>
              <a:rPr lang="en-US" altLang="zh-CN" dirty="0" smtClean="0"/>
              <a:t>VISSIM</a:t>
            </a:r>
            <a:r>
              <a:rPr lang="zh-CN" altLang="en-US" smtClean="0"/>
              <a:t>基于被动控制的需求设计，因此对车辆行为的控制很难由用户决定。另外他还存在着这里面提到的很多问题。其中以主动控制策略自主性差为甚，可以说已经跟不上主动控制策略发展的脚步了。</a:t>
            </a:r>
            <a:endParaRPr lang="en-US" altLang="zh-CN" dirty="0" smtClean="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6</a:t>
            </a:fld>
            <a:endParaRPr lang="zh-CN" altLang="en-US"/>
          </a:p>
        </p:txBody>
      </p:sp>
    </p:spTree>
    <p:extLst>
      <p:ext uri="{BB962C8B-B14F-4D97-AF65-F5344CB8AC3E}">
        <p14:creationId xmlns:p14="http://schemas.microsoft.com/office/powerpoint/2010/main" val="134881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因此，我们根据之前提出的问题来进行创新，并且构成了整个项目的工作。</a:t>
            </a:r>
            <a:endParaRPr lang="en-US" altLang="zh-CN" dirty="0" smtClean="0"/>
          </a:p>
          <a:p>
            <a:r>
              <a:rPr lang="zh-CN" altLang="en-US" dirty="0" smtClean="0"/>
              <a:t>这就是第二部分，个人工作介绍</a:t>
            </a:r>
            <a:endParaRPr lang="en-US" altLang="zh-CN" dirty="0" smtClean="0"/>
          </a:p>
          <a:p>
            <a:endParaRPr lang="en-US" altLang="zh-CN" dirty="0" smtClean="0"/>
          </a:p>
          <a:p>
            <a:endParaRPr lang="en-US" altLang="zh-CN" dirty="0" smtClean="0"/>
          </a:p>
          <a:p>
            <a:r>
              <a:rPr lang="en-US" altLang="zh-CN" dirty="0" smtClean="0"/>
              <a:t>##1’30’’</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7</a:t>
            </a:fld>
            <a:endParaRPr lang="zh-CN" altLang="en-US"/>
          </a:p>
        </p:txBody>
      </p:sp>
    </p:spTree>
    <p:extLst>
      <p:ext uri="{BB962C8B-B14F-4D97-AF65-F5344CB8AC3E}">
        <p14:creationId xmlns:p14="http://schemas.microsoft.com/office/powerpoint/2010/main" val="4224145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首先是平台开发，从这张图中我们知道，项目的背景和传统平台问题为平台开发提出了需求和问题。项目创新为平台开发提供了灵感，通过个人的工作量实现之后，我们设计了三种车辆驾驶模型来进行测试，并得到了比较理想的结论。</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8</a:t>
            </a:fld>
            <a:endParaRPr lang="zh-CN" altLang="en-US"/>
          </a:p>
        </p:txBody>
      </p:sp>
    </p:spTree>
    <p:extLst>
      <p:ext uri="{BB962C8B-B14F-4D97-AF65-F5344CB8AC3E}">
        <p14:creationId xmlns:p14="http://schemas.microsoft.com/office/powerpoint/2010/main" val="1760533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我们之前提到，传统仿真平台存在着很多问题，因此我们项目的创新点就是对这些问题的逐条修正，从基础上开发一个自己的平台，采用完全不同的架构和算法，从根本上规避了这些问题</a:t>
            </a:r>
            <a:endParaRPr lang="en-US" altLang="zh-CN" dirty="0" smtClean="0"/>
          </a:p>
          <a:p>
            <a:endParaRPr lang="en-US" dirty="0" smtClean="0"/>
          </a:p>
          <a:p>
            <a:r>
              <a:rPr lang="en-US" altLang="zh-CN" dirty="0" smtClean="0"/>
              <a:t>#</a:t>
            </a:r>
            <a:r>
              <a:rPr lang="zh-CN" altLang="en-US" dirty="0" smtClean="0"/>
              <a:t> </a:t>
            </a:r>
            <a:r>
              <a:rPr lang="en-US" altLang="zh-CN" dirty="0" smtClean="0"/>
              <a:t>2’00’’</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9</a:t>
            </a:fld>
            <a:endParaRPr lang="zh-CN" altLang="en-US"/>
          </a:p>
        </p:txBody>
      </p:sp>
    </p:spTree>
    <p:extLst>
      <p:ext uri="{BB962C8B-B14F-4D97-AF65-F5344CB8AC3E}">
        <p14:creationId xmlns:p14="http://schemas.microsoft.com/office/powerpoint/2010/main" val="40868614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oleObject" Target="../embeddings/oleObject5.bin"/><Relationship Id="rId4" Type="http://schemas.openxmlformats.org/officeDocument/2006/relationships/image" Target="../media/image1.png"/><Relationship Id="rId9"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vmlDrawing" Target="../drawings/vmlDrawing11.vml"/><Relationship Id="rId6" Type="http://schemas.openxmlformats.org/officeDocument/2006/relationships/image" Target="../media/image2.png"/><Relationship Id="rId5" Type="http://schemas.openxmlformats.org/officeDocument/2006/relationships/oleObject" Target="../embeddings/oleObject32.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Master" Target="../slideMasters/slideMaster1.xml"/><Relationship Id="rId1" Type="http://schemas.openxmlformats.org/officeDocument/2006/relationships/vmlDrawing" Target="../drawings/vmlDrawing12.vml"/><Relationship Id="rId6" Type="http://schemas.openxmlformats.org/officeDocument/2006/relationships/image" Target="../media/image2.png"/><Relationship Id="rId5" Type="http://schemas.openxmlformats.org/officeDocument/2006/relationships/oleObject" Target="../embeddings/oleObject35.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oleObject" Target="../embeddings/oleObject8.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2.png"/><Relationship Id="rId5" Type="http://schemas.openxmlformats.org/officeDocument/2006/relationships/oleObject" Target="../embeddings/oleObject11.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2.png"/><Relationship Id="rId5" Type="http://schemas.openxmlformats.org/officeDocument/2006/relationships/oleObject" Target="../embeddings/oleObject14.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2.png"/><Relationship Id="rId5" Type="http://schemas.openxmlformats.org/officeDocument/2006/relationships/oleObject" Target="../embeddings/oleObject17.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2.png"/><Relationship Id="rId5" Type="http://schemas.openxmlformats.org/officeDocument/2006/relationships/oleObject" Target="../embeddings/oleObject20.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png"/><Relationship Id="rId5" Type="http://schemas.openxmlformats.org/officeDocument/2006/relationships/oleObject" Target="../embeddings/oleObject23.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png"/><Relationship Id="rId5" Type="http://schemas.openxmlformats.org/officeDocument/2006/relationships/oleObject" Target="../embeddings/oleObject26.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vmlDrawing" Target="../drawings/vmlDrawing10.vml"/><Relationship Id="rId6" Type="http://schemas.openxmlformats.org/officeDocument/2006/relationships/image" Target="../media/image2.png"/><Relationship Id="rId5" Type="http://schemas.openxmlformats.org/officeDocument/2006/relationships/oleObject" Target="../embeddings/oleObject29.bin"/><Relationship Id="rId4" Type="http://schemas.openxmlformats.org/officeDocument/2006/relationships/image" Target="../media/image1.png"/><Relationship Id="rId9"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1935" name="Image" r:id="rId3" imgW="6371429" imgH="723618" progId="Photoshop.Image.6">
                  <p:embed/>
                </p:oleObj>
              </mc:Choice>
              <mc:Fallback>
                <p:oleObj name="Image" r:id="rId3" imgW="6371429" imgH="723618" progId="Photoshop.Image.6">
                  <p:embed/>
                  <p:pic>
                    <p:nvPicPr>
                      <p:cNvPr id="205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1936" name="Image" r:id="rId5" imgW="3225397" imgH="3377778" progId="Photoshop.Image.6">
                    <p:embed/>
                  </p:oleObj>
                </mc:Choice>
                <mc:Fallback>
                  <p:oleObj name="Image" r:id="rId5" imgW="3225397" imgH="3377778" progId="Photoshop.Image.6">
                    <p:embed/>
                    <p:pic>
                      <p:nvPicPr>
                        <p:cNvPr id="205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1937" name="Image" r:id="rId7" imgW="3263492" imgH="2069841" progId="Photoshop.Image.6">
                    <p:embed/>
                  </p:oleObj>
                </mc:Choice>
                <mc:Fallback>
                  <p:oleObj name="Image" r:id="rId7" imgW="3263492" imgH="2069841" progId="Photoshop.Image.6">
                    <p:embed/>
                    <p:pic>
                      <p:nvPicPr>
                        <p:cNvPr id="205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CF43E44F-56B3-43DC-8B1C-9D8D5D5C0AD0}"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10" name="Rectangle 6"/>
          <p:cNvSpPr>
            <a:spLocks noGrp="1" noChangeArrowheads="1"/>
          </p:cNvSpPr>
          <p:nvPr>
            <p:ph type="sldNum" sz="quarter" idx="10"/>
          </p:nvPr>
        </p:nvSpPr>
        <p:spPr>
          <a:xfrm>
            <a:off x="539750" y="6165850"/>
            <a:ext cx="2133600" cy="476250"/>
          </a:xfrm>
        </p:spPr>
        <p:txBody>
          <a:bodyPr/>
          <a:lstStyle>
            <a:lvl1pPr algn="l">
              <a:defRPr sz="1600">
                <a:solidFill>
                  <a:srgbClr val="CC0099"/>
                </a:solidFill>
                <a:effectLst>
                  <a:outerShdw blurRad="38100" dist="38100" dir="2700000" algn="tl">
                    <a:srgbClr val="C0C0C0"/>
                  </a:outerShdw>
                </a:effectLst>
              </a:defRPr>
            </a:lvl1pPr>
          </a:lstStyle>
          <a:p>
            <a:pPr>
              <a:defRPr/>
            </a:pPr>
            <a:r>
              <a:rPr lang="en-US" altLang="zh-CN" dirty="0"/>
              <a:t>-</a:t>
            </a:r>
            <a:fld id="{70BA0729-1533-4465-8F07-AA741981B5B6}" type="slidenum">
              <a:rPr lang="en-US" altLang="zh-CN"/>
              <a:pPr>
                <a:defRPr/>
              </a:pPr>
              <a:t>‹#›</a:t>
            </a:fld>
            <a:r>
              <a:rPr lang="en-US" altLang="zh-CN" dirty="0"/>
              <a:t>-</a:t>
            </a:r>
          </a:p>
        </p:txBody>
      </p:sp>
      <p:pic>
        <p:nvPicPr>
          <p:cNvPr id="11"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7772400" y="769193"/>
            <a:ext cx="1293713" cy="12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573119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1151" name="Image" r:id="rId3" imgW="6371429" imgH="723618" progId="Photoshop.Image.6">
                  <p:embed/>
                </p:oleObj>
              </mc:Choice>
              <mc:Fallback>
                <p:oleObj name="Image" r:id="rId3" imgW="6371429" imgH="723618" progId="Photoshop.Image.6">
                  <p:embed/>
                  <p:pic>
                    <p:nvPicPr>
                      <p:cNvPr id="1126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1152" name="Image" r:id="rId5" imgW="3225397" imgH="3377778" progId="Photoshop.Image.6">
                    <p:embed/>
                  </p:oleObj>
                </mc:Choice>
                <mc:Fallback>
                  <p:oleObj name="Image" r:id="rId5" imgW="3225397" imgH="3377778" progId="Photoshop.Image.6">
                    <p:embed/>
                    <p:pic>
                      <p:nvPicPr>
                        <p:cNvPr id="11275"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1153" name="Image" r:id="rId7" imgW="3263492" imgH="2069841" progId="Photoshop.Image.6">
                    <p:embed/>
                  </p:oleObj>
                </mc:Choice>
                <mc:Fallback>
                  <p:oleObj name="Image" r:id="rId7" imgW="3263492" imgH="2069841" progId="Photoshop.Image.6">
                    <p:embed/>
                    <p:pic>
                      <p:nvPicPr>
                        <p:cNvPr id="11276"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3876C637-9D0D-4FC6-85CA-DB5D87E9013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1"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2" name="Rectangle 6"/>
          <p:cNvSpPr>
            <a:spLocks noGrp="1" noChangeArrowheads="1"/>
          </p:cNvSpPr>
          <p:nvPr>
            <p:ph type="sldNum" sz="quarter" idx="12"/>
          </p:nvPr>
        </p:nvSpPr>
        <p:spPr/>
        <p:txBody>
          <a:bodyPr/>
          <a:lstStyle>
            <a:lvl1pPr>
              <a:defRPr/>
            </a:lvl1pPr>
          </a:lstStyle>
          <a:p>
            <a:pPr>
              <a:defRPr/>
            </a:pPr>
            <a:fld id="{C21D10BA-EBF8-4615-8C61-601B1E60F708}" type="slidenum">
              <a:rPr lang="en-US" altLang="zh-CN"/>
              <a:pPr>
                <a:defRPr/>
              </a:pPr>
              <a:t>‹#›</a:t>
            </a:fld>
            <a:endParaRPr lang="en-US" altLang="zh-CN" dirty="0"/>
          </a:p>
        </p:txBody>
      </p:sp>
      <p:pic>
        <p:nvPicPr>
          <p:cNvPr id="13"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09092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2175" name="Image" r:id="rId3" imgW="6371429" imgH="723618" progId="Photoshop.Image.6">
                  <p:embed/>
                </p:oleObj>
              </mc:Choice>
              <mc:Fallback>
                <p:oleObj name="Image" r:id="rId3" imgW="6371429" imgH="723618" progId="Photoshop.Image.6">
                  <p:embed/>
                  <p:pic>
                    <p:nvPicPr>
                      <p:cNvPr id="1229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2176" name="Image" r:id="rId5" imgW="3225397" imgH="3377778" progId="Photoshop.Image.6">
                    <p:embed/>
                  </p:oleObj>
                </mc:Choice>
                <mc:Fallback>
                  <p:oleObj name="Image" r:id="rId5" imgW="3225397" imgH="3377778" progId="Photoshop.Image.6">
                    <p:embed/>
                    <p:pic>
                      <p:nvPicPr>
                        <p:cNvPr id="1229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2177" name="Image" r:id="rId7" imgW="3263492" imgH="2069841" progId="Photoshop.Image.6">
                    <p:embed/>
                  </p:oleObj>
                </mc:Choice>
                <mc:Fallback>
                  <p:oleObj name="Image" r:id="rId7" imgW="3263492" imgH="2069841" progId="Photoshop.Image.6">
                    <p:embed/>
                    <p:pic>
                      <p:nvPicPr>
                        <p:cNvPr id="1230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4E6D1341-785C-4821-A10C-314F10CEDD5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竖排标题 1"/>
          <p:cNvSpPr>
            <a:spLocks noGrp="1"/>
          </p:cNvSpPr>
          <p:nvPr>
            <p:ph type="title" orient="vert"/>
          </p:nvPr>
        </p:nvSpPr>
        <p:spPr>
          <a:xfrm>
            <a:off x="6659563" y="981075"/>
            <a:ext cx="2016125" cy="50403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11188" y="981075"/>
            <a:ext cx="5895975" cy="50403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1"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2" name="Rectangle 6"/>
          <p:cNvSpPr>
            <a:spLocks noGrp="1" noChangeArrowheads="1"/>
          </p:cNvSpPr>
          <p:nvPr>
            <p:ph type="sldNum" sz="quarter" idx="12"/>
          </p:nvPr>
        </p:nvSpPr>
        <p:spPr/>
        <p:txBody>
          <a:bodyPr/>
          <a:lstStyle>
            <a:lvl1pPr>
              <a:defRPr/>
            </a:lvl1pPr>
          </a:lstStyle>
          <a:p>
            <a:pPr>
              <a:defRPr/>
            </a:pPr>
            <a:fld id="{DB3BA116-D26C-4D51-A7CF-A5FC18C12C7F}" type="slidenum">
              <a:rPr lang="en-US" altLang="zh-CN"/>
              <a:pPr>
                <a:defRPr/>
              </a:pPr>
              <a:t>‹#›</a:t>
            </a:fld>
            <a:endParaRPr lang="en-US" altLang="zh-CN" dirty="0"/>
          </a:p>
        </p:txBody>
      </p:sp>
      <p:pic>
        <p:nvPicPr>
          <p:cNvPr id="13"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85402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2962" name="Image" r:id="rId3" imgW="6371429" imgH="723618" progId="Photoshop.Image.6">
                  <p:embed/>
                </p:oleObj>
              </mc:Choice>
              <mc:Fallback>
                <p:oleObj name="Image" r:id="rId3" imgW="6371429" imgH="723618" progId="Photoshop.Image.6">
                  <p:embed/>
                  <p:pic>
                    <p:nvPicPr>
                      <p:cNvPr id="307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2963" name="Image" r:id="rId5" imgW="3225397" imgH="3377778" progId="Photoshop.Image.6">
                    <p:embed/>
                  </p:oleObj>
                </mc:Choice>
                <mc:Fallback>
                  <p:oleObj name="Image" r:id="rId5" imgW="3225397" imgH="3377778" progId="Photoshop.Image.6">
                    <p:embed/>
                    <p:pic>
                      <p:nvPicPr>
                        <p:cNvPr id="308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2964" name="Image" r:id="rId7" imgW="3263492" imgH="2069841" progId="Photoshop.Image.6">
                    <p:embed/>
                  </p:oleObj>
                </mc:Choice>
                <mc:Fallback>
                  <p:oleObj name="Image" r:id="rId7" imgW="3263492" imgH="2069841" progId="Photoshop.Image.6">
                    <p:embed/>
                    <p:pic>
                      <p:nvPicPr>
                        <p:cNvPr id="3081"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38E3AA8E-1C59-42D5-9381-1FF73BD36F2D}"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2pPr>
              <a:defRPr>
                <a:latin typeface="KaiTi" panose="02010609060101010101" pitchFamily="49" charset="-122"/>
                <a:ea typeface="KaiTi" panose="02010609060101010101" pitchFamily="49" charset="-122"/>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10"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15228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3983" name="Image" r:id="rId3" imgW="6371429" imgH="723618" progId="Photoshop.Image.6">
                  <p:embed/>
                </p:oleObj>
              </mc:Choice>
              <mc:Fallback>
                <p:oleObj name="Image" r:id="rId3" imgW="6371429" imgH="723618" progId="Photoshop.Image.6">
                  <p:embed/>
                  <p:pic>
                    <p:nvPicPr>
                      <p:cNvPr id="409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3984" name="Image" r:id="rId5" imgW="3225397" imgH="3377778" progId="Photoshop.Image.6">
                    <p:embed/>
                  </p:oleObj>
                </mc:Choice>
                <mc:Fallback>
                  <p:oleObj name="Image" r:id="rId5" imgW="3225397" imgH="3377778" progId="Photoshop.Image.6">
                    <p:embed/>
                    <p:pic>
                      <p:nvPicPr>
                        <p:cNvPr id="4104"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3985" name="Image" r:id="rId7" imgW="3263492" imgH="2069841" progId="Photoshop.Image.6">
                    <p:embed/>
                  </p:oleObj>
                </mc:Choice>
                <mc:Fallback>
                  <p:oleObj name="Image" r:id="rId7" imgW="3263492" imgH="2069841" progId="Photoshop.Image.6">
                    <p:embed/>
                    <p:pic>
                      <p:nvPicPr>
                        <p:cNvPr id="4105"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673A8F20-C6DF-42D9-AF9E-449C1FB97D29}"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pic>
        <p:nvPicPr>
          <p:cNvPr id="10"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228894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5010" name="Image" r:id="rId3" imgW="6371429" imgH="723618" progId="Photoshop.Image.6">
                  <p:embed/>
                </p:oleObj>
              </mc:Choice>
              <mc:Fallback>
                <p:oleObj name="Image" r:id="rId3" imgW="6371429" imgH="723618" progId="Photoshop.Image.6">
                  <p:embed/>
                  <p:pic>
                    <p:nvPicPr>
                      <p:cNvPr id="512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5011" name="Image" r:id="rId5" imgW="3225397" imgH="3377778" progId="Photoshop.Image.6">
                    <p:embed/>
                  </p:oleObj>
                </mc:Choice>
                <mc:Fallback>
                  <p:oleObj name="Image" r:id="rId5" imgW="3225397" imgH="3377778" progId="Photoshop.Image.6">
                    <p:embed/>
                    <p:pic>
                      <p:nvPicPr>
                        <p:cNvPr id="513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5012" name="Image" r:id="rId7" imgW="3263492" imgH="2069841" progId="Photoshop.Image.6">
                    <p:embed/>
                  </p:oleObj>
                </mc:Choice>
                <mc:Fallback>
                  <p:oleObj name="Image" r:id="rId7" imgW="3263492" imgH="2069841" progId="Photoshop.Image.6">
                    <p:embed/>
                    <p:pic>
                      <p:nvPicPr>
                        <p:cNvPr id="513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F5D8C10D-F176-47F0-8A6E-D5A970489EBE}"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11188" y="1916113"/>
            <a:ext cx="3956050" cy="4105275"/>
          </a:xfrm>
        </p:spPr>
        <p:txBody>
          <a:bodyPr/>
          <a:lstStyle>
            <a:lvl1pPr>
              <a:defRPr sz="2800"/>
            </a:lvl1pPr>
            <a:lvl2pPr>
              <a:defRPr sz="2400">
                <a:latin typeface="KaiTi" panose="02010609060101010101" pitchFamily="49" charset="-122"/>
                <a:ea typeface="KaiTi" panose="02010609060101010101" pitchFamily="49" charset="-122"/>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719638" y="1916113"/>
            <a:ext cx="3956050" cy="4105275"/>
          </a:xfrm>
        </p:spPr>
        <p:txBody>
          <a:bodyPr/>
          <a:lstStyle>
            <a:lvl1pPr>
              <a:defRPr sz="2800"/>
            </a:lvl1pPr>
            <a:lvl2pPr>
              <a:defRPr sz="2400">
                <a:latin typeface="KaiTi" panose="02010609060101010101" pitchFamily="49" charset="-122"/>
                <a:ea typeface="KaiTi" panose="02010609060101010101" pitchFamily="49" charset="-122"/>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03A18C86-428B-4369-83DA-B3AC31BF5B66}"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772175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graphicFrame>
        <p:nvGraphicFramePr>
          <p:cNvPr id="7"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6031" name="Image" r:id="rId3" imgW="6371429" imgH="723618" progId="Photoshop.Image.6">
                  <p:embed/>
                </p:oleObj>
              </mc:Choice>
              <mc:Fallback>
                <p:oleObj name="Image" r:id="rId3" imgW="6371429" imgH="723618" progId="Photoshop.Image.6">
                  <p:embed/>
                  <p:pic>
                    <p:nvPicPr>
                      <p:cNvPr id="614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11"/>
          <p:cNvGrpSpPr>
            <a:grpSpLocks/>
          </p:cNvGrpSpPr>
          <p:nvPr/>
        </p:nvGrpSpPr>
        <p:grpSpPr bwMode="auto">
          <a:xfrm>
            <a:off x="395288" y="333375"/>
            <a:ext cx="1800225" cy="719138"/>
            <a:chOff x="68" y="255"/>
            <a:chExt cx="1451" cy="608"/>
          </a:xfrm>
        </p:grpSpPr>
        <p:graphicFrame>
          <p:nvGraphicFramePr>
            <p:cNvPr id="9" name="Object 14"/>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6032" name="Image" r:id="rId5" imgW="3225397" imgH="3377778" progId="Photoshop.Image.6">
                    <p:embed/>
                  </p:oleObj>
                </mc:Choice>
                <mc:Fallback>
                  <p:oleObj name="Image" r:id="rId5" imgW="3225397" imgH="3377778" progId="Photoshop.Image.6">
                    <p:embed/>
                    <p:pic>
                      <p:nvPicPr>
                        <p:cNvPr id="6155"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5"/>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6033" name="Image" r:id="rId7" imgW="3263492" imgH="2069841" progId="Photoshop.Image.6">
                    <p:embed/>
                  </p:oleObj>
                </mc:Choice>
                <mc:Fallback>
                  <p:oleObj name="Image" r:id="rId7" imgW="3263492" imgH="2069841" progId="Photoshop.Image.6">
                    <p:embed/>
                    <p:pic>
                      <p:nvPicPr>
                        <p:cNvPr id="6156"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1"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2"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936248BC-88A8-4A0B-8EDE-AF6937FC949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3"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4"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5" name="Rectangle 6"/>
          <p:cNvSpPr>
            <a:spLocks noGrp="1" noChangeArrowheads="1"/>
          </p:cNvSpPr>
          <p:nvPr>
            <p:ph type="sldNum" sz="quarter" idx="12"/>
          </p:nvPr>
        </p:nvSpPr>
        <p:spPr/>
        <p:txBody>
          <a:bodyPr/>
          <a:lstStyle>
            <a:lvl1pPr>
              <a:defRPr/>
            </a:lvl1pPr>
          </a:lstStyle>
          <a:p>
            <a:pPr>
              <a:defRPr/>
            </a:pPr>
            <a:fld id="{A82DD498-D687-4C10-87EC-876F281B6D9D}" type="slidenum">
              <a:rPr lang="en-US" altLang="zh-CN"/>
              <a:pPr>
                <a:defRPr/>
              </a:pPr>
              <a:t>‹#›</a:t>
            </a:fld>
            <a:endParaRPr lang="en-US" altLang="zh-CN" dirty="0"/>
          </a:p>
        </p:txBody>
      </p:sp>
      <p:pic>
        <p:nvPicPr>
          <p:cNvPr id="16"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450651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graphicFrame>
        <p:nvGraphicFramePr>
          <p:cNvPr id="3"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7055" name="Image" r:id="rId3" imgW="6371429" imgH="723618" progId="Photoshop.Image.6">
                  <p:embed/>
                </p:oleObj>
              </mc:Choice>
              <mc:Fallback>
                <p:oleObj name="Image" r:id="rId3" imgW="6371429" imgH="723618" progId="Photoshop.Image.6">
                  <p:embed/>
                  <p:pic>
                    <p:nvPicPr>
                      <p:cNvPr id="71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11"/>
          <p:cNvGrpSpPr>
            <a:grpSpLocks/>
          </p:cNvGrpSpPr>
          <p:nvPr/>
        </p:nvGrpSpPr>
        <p:grpSpPr bwMode="auto">
          <a:xfrm>
            <a:off x="395288" y="333375"/>
            <a:ext cx="1800225" cy="719138"/>
            <a:chOff x="68" y="255"/>
            <a:chExt cx="1451" cy="608"/>
          </a:xfrm>
        </p:grpSpPr>
        <p:graphicFrame>
          <p:nvGraphicFramePr>
            <p:cNvPr id="5"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7056" name="Image" r:id="rId5" imgW="3225397" imgH="3377778" progId="Photoshop.Image.6">
                    <p:embed/>
                  </p:oleObj>
                </mc:Choice>
                <mc:Fallback>
                  <p:oleObj name="Image" r:id="rId5" imgW="3225397" imgH="3377778" progId="Photoshop.Image.6">
                    <p:embed/>
                    <p:pic>
                      <p:nvPicPr>
                        <p:cNvPr id="717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7057" name="Image" r:id="rId7" imgW="3263492" imgH="2069841" progId="Photoshop.Image.6">
                    <p:embed/>
                  </p:oleObj>
                </mc:Choice>
                <mc:Fallback>
                  <p:oleObj name="Image" r:id="rId7" imgW="3263492" imgH="2069841" progId="Photoshop.Image.6">
                    <p:embed/>
                    <p:pic>
                      <p:nvPicPr>
                        <p:cNvPr id="718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8"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770D7689-03FD-441D-99B5-D29DD535D9D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9"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0"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1" name="Rectangle 6"/>
          <p:cNvSpPr>
            <a:spLocks noGrp="1" noChangeArrowheads="1"/>
          </p:cNvSpPr>
          <p:nvPr>
            <p:ph type="sldNum" sz="quarter" idx="12"/>
          </p:nvPr>
        </p:nvSpPr>
        <p:spPr/>
        <p:txBody>
          <a:bodyPr/>
          <a:lstStyle>
            <a:lvl1pPr>
              <a:defRPr/>
            </a:lvl1pPr>
          </a:lstStyle>
          <a:p>
            <a:pPr>
              <a:defRPr/>
            </a:pPr>
            <a:fld id="{CE59533A-A791-41C2-B1EF-CE7B3F0C130F}" type="slidenum">
              <a:rPr lang="en-US" altLang="zh-CN"/>
              <a:pPr>
                <a:defRPr/>
              </a:pPr>
              <a:t>‹#›</a:t>
            </a:fld>
            <a:endParaRPr lang="en-US" altLang="zh-CN" dirty="0"/>
          </a:p>
        </p:txBody>
      </p:sp>
      <p:pic>
        <p:nvPicPr>
          <p:cNvPr id="12"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281201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aphicFrame>
        <p:nvGraphicFramePr>
          <p:cNvPr id="2"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8079" name="Image" r:id="rId3" imgW="6371429" imgH="723618" progId="Photoshop.Image.6">
                  <p:embed/>
                </p:oleObj>
              </mc:Choice>
              <mc:Fallback>
                <p:oleObj name="Image" r:id="rId3" imgW="6371429" imgH="723618" progId="Photoshop.Image.6">
                  <p:embed/>
                  <p:pic>
                    <p:nvPicPr>
                      <p:cNvPr id="819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1"/>
          <p:cNvGrpSpPr>
            <a:grpSpLocks/>
          </p:cNvGrpSpPr>
          <p:nvPr/>
        </p:nvGrpSpPr>
        <p:grpSpPr bwMode="auto">
          <a:xfrm>
            <a:off x="395288" y="333375"/>
            <a:ext cx="1800225" cy="719138"/>
            <a:chOff x="68" y="255"/>
            <a:chExt cx="1451" cy="608"/>
          </a:xfrm>
        </p:grpSpPr>
        <p:graphicFrame>
          <p:nvGraphicFramePr>
            <p:cNvPr id="4"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8080" name="Image" r:id="rId5" imgW="3225397" imgH="3377778" progId="Photoshop.Image.6">
                    <p:embed/>
                  </p:oleObj>
                </mc:Choice>
                <mc:Fallback>
                  <p:oleObj name="Image" r:id="rId5" imgW="3225397" imgH="3377778" progId="Photoshop.Image.6">
                    <p:embed/>
                    <p:pic>
                      <p:nvPicPr>
                        <p:cNvPr id="8203"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8081" name="Image" r:id="rId7" imgW="3263492" imgH="2069841" progId="Photoshop.Image.6">
                    <p:embed/>
                  </p:oleObj>
                </mc:Choice>
                <mc:Fallback>
                  <p:oleObj name="Image" r:id="rId7" imgW="3263492" imgH="2069841" progId="Photoshop.Image.6">
                    <p:embed/>
                    <p:pic>
                      <p:nvPicPr>
                        <p:cNvPr id="8204"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7"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2AD2CD7C-316F-4B74-B3C5-572C1C01E54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8"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9"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0" name="Rectangle 6"/>
          <p:cNvSpPr>
            <a:spLocks noGrp="1" noChangeArrowheads="1"/>
          </p:cNvSpPr>
          <p:nvPr>
            <p:ph type="sldNum" sz="quarter" idx="12"/>
          </p:nvPr>
        </p:nvSpPr>
        <p:spPr/>
        <p:txBody>
          <a:bodyPr/>
          <a:lstStyle>
            <a:lvl1pPr>
              <a:defRPr/>
            </a:lvl1pPr>
          </a:lstStyle>
          <a:p>
            <a:pPr>
              <a:defRPr/>
            </a:pPr>
            <a:fld id="{3A3FBC80-F949-404D-94EB-5EC6785596F8}" type="slidenum">
              <a:rPr lang="en-US" altLang="zh-CN"/>
              <a:pPr>
                <a:defRPr/>
              </a:pPr>
              <a:t>‹#›</a:t>
            </a:fld>
            <a:endParaRPr lang="en-US" altLang="zh-CN" dirty="0"/>
          </a:p>
        </p:txBody>
      </p:sp>
      <p:pic>
        <p:nvPicPr>
          <p:cNvPr id="11"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696849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9103" name="Image" r:id="rId3" imgW="6371429" imgH="723618" progId="Photoshop.Image.6">
                  <p:embed/>
                </p:oleObj>
              </mc:Choice>
              <mc:Fallback>
                <p:oleObj name="Image" r:id="rId3" imgW="6371429" imgH="723618" progId="Photoshop.Image.6">
                  <p:embed/>
                  <p:pic>
                    <p:nvPicPr>
                      <p:cNvPr id="921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9104" name="Image" r:id="rId5" imgW="3225397" imgH="3377778" progId="Photoshop.Image.6">
                    <p:embed/>
                  </p:oleObj>
                </mc:Choice>
                <mc:Fallback>
                  <p:oleObj name="Image" r:id="rId5" imgW="3225397" imgH="3377778" progId="Photoshop.Image.6">
                    <p:embed/>
                    <p:pic>
                      <p:nvPicPr>
                        <p:cNvPr id="922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9105" name="Image" r:id="rId7" imgW="3263492" imgH="2069841" progId="Photoshop.Image.6">
                    <p:embed/>
                  </p:oleObj>
                </mc:Choice>
                <mc:Fallback>
                  <p:oleObj name="Image" r:id="rId7" imgW="3263492" imgH="2069841" progId="Photoshop.Image.6">
                    <p:embed/>
                    <p:pic>
                      <p:nvPicPr>
                        <p:cNvPr id="922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A9520936-A582-4D2E-BDA3-D13F9933B82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A0D2717B-2097-49D0-8334-ABEC21F8D1FF}"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16715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0127" name="Image" r:id="rId3" imgW="6371429" imgH="723618" progId="Photoshop.Image.6">
                  <p:embed/>
                </p:oleObj>
              </mc:Choice>
              <mc:Fallback>
                <p:oleObj name="Image" r:id="rId3" imgW="6371429" imgH="723618" progId="Photoshop.Image.6">
                  <p:embed/>
                  <p:pic>
                    <p:nvPicPr>
                      <p:cNvPr id="1024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0128" name="Image" r:id="rId5" imgW="3225397" imgH="3377778" progId="Photoshop.Image.6">
                    <p:embed/>
                  </p:oleObj>
                </mc:Choice>
                <mc:Fallback>
                  <p:oleObj name="Image" r:id="rId5" imgW="3225397" imgH="3377778" progId="Photoshop.Image.6">
                    <p:embed/>
                    <p:pic>
                      <p:nvPicPr>
                        <p:cNvPr id="1025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0129" name="Image" r:id="rId7" imgW="3263492" imgH="2069841" progId="Photoshop.Image.6">
                    <p:embed/>
                  </p:oleObj>
                </mc:Choice>
                <mc:Fallback>
                  <p:oleObj name="Image" r:id="rId7" imgW="3263492" imgH="2069841" progId="Photoshop.Image.6">
                    <p:embed/>
                    <p:pic>
                      <p:nvPicPr>
                        <p:cNvPr id="1025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47F1953B-9BCB-46D6-AD86-559C7BC7A78E}"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0E3E9532-2F4C-468A-AFBD-92B224F4F328}"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9537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oleObject" Target="../embeddings/oleObject3.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oleObject" Target="../embeddings/oleObject2.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5513" y="981075"/>
            <a:ext cx="64801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11188" y="1916113"/>
            <a:ext cx="806450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dirty="0"/>
          </a:p>
        </p:txBody>
      </p:sp>
      <p:sp>
        <p:nvSpPr>
          <p:cNvPr id="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666316CD-665A-4FAB-B57B-A8F952DC3409}" type="slidenum">
              <a:rPr lang="en-US" altLang="zh-CN"/>
              <a:pPr>
                <a:defRPr/>
              </a:pPr>
              <a:t>‹#›</a:t>
            </a:fld>
            <a:endParaRPr lang="en-US" altLang="zh-CN" dirty="0"/>
          </a:p>
        </p:txBody>
      </p:sp>
      <p:graphicFrame>
        <p:nvGraphicFramePr>
          <p:cNvPr id="1030"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1231" name="Image" r:id="rId14" imgW="6371429" imgH="723618" progId="Photoshop.Image.6">
                  <p:embed/>
                </p:oleObj>
              </mc:Choice>
              <mc:Fallback>
                <p:oleObj name="Image" r:id="rId14" imgW="6371429" imgH="723618" progId="Photoshop.Image.6">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31" name="Group 11"/>
          <p:cNvGrpSpPr>
            <a:grpSpLocks/>
          </p:cNvGrpSpPr>
          <p:nvPr/>
        </p:nvGrpSpPr>
        <p:grpSpPr bwMode="auto">
          <a:xfrm>
            <a:off x="395288" y="333375"/>
            <a:ext cx="1800225" cy="719138"/>
            <a:chOff x="68" y="255"/>
            <a:chExt cx="1451" cy="608"/>
          </a:xfrm>
        </p:grpSpPr>
        <p:graphicFrame>
          <p:nvGraphicFramePr>
            <p:cNvPr id="1034"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1232" name="Image" r:id="rId16" imgW="3225397" imgH="3377778" progId="Photoshop.Image.6">
                    <p:embed/>
                  </p:oleObj>
                </mc:Choice>
                <mc:Fallback>
                  <p:oleObj name="Image" r:id="rId16" imgW="3225397" imgH="3377778" progId="Photoshop.Image.6">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5"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1233" name="Image" r:id="rId18" imgW="3263492" imgH="2069841" progId="Photoshop.Image.6">
                    <p:embed/>
                  </p:oleObj>
                </mc:Choice>
                <mc:Fallback>
                  <p:oleObj name="Image" r:id="rId18" imgW="3263492" imgH="2069841" progId="Photoshop.Image.6">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032"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2"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195B7ACB-F0AF-4A7E-8A55-6C0FEF203D2F}"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Tree>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Lst>
  <p:transition>
    <p:fade/>
  </p:transition>
  <p:timing>
    <p:tnLst>
      <p:par>
        <p:cTn id="1" dur="indefinite" restart="never" nodeType="tmRoot"/>
      </p:par>
    </p:tnLst>
  </p:timing>
  <p:hf sldNum="0" hdr="0" ftr="0" dt="0"/>
  <p:txStyles>
    <p:titleStyle>
      <a:lvl1pPr algn="l" rtl="0" eaLnBrk="0" fontAlgn="base" hangingPunct="0">
        <a:spcBef>
          <a:spcPct val="0"/>
        </a:spcBef>
        <a:spcAft>
          <a:spcPct val="0"/>
        </a:spcAft>
        <a:defRPr sz="3600" b="1">
          <a:solidFill>
            <a:srgbClr val="CC0099"/>
          </a:solidFill>
          <a:latin typeface="+mj-lt"/>
          <a:ea typeface="+mj-ea"/>
          <a:cs typeface="+mj-cs"/>
        </a:defRPr>
      </a:lvl1pPr>
      <a:lvl2pPr algn="l" rtl="0" eaLnBrk="0" fontAlgn="base" hangingPunct="0">
        <a:spcBef>
          <a:spcPct val="0"/>
        </a:spcBef>
        <a:spcAft>
          <a:spcPct val="0"/>
        </a:spcAft>
        <a:defRPr sz="3600" b="1">
          <a:solidFill>
            <a:srgbClr val="CC0099"/>
          </a:solidFill>
          <a:latin typeface="Arial" charset="0"/>
          <a:ea typeface="华文中宋" pitchFamily="2" charset="-122"/>
        </a:defRPr>
      </a:lvl2pPr>
      <a:lvl3pPr algn="l" rtl="0" eaLnBrk="0" fontAlgn="base" hangingPunct="0">
        <a:spcBef>
          <a:spcPct val="0"/>
        </a:spcBef>
        <a:spcAft>
          <a:spcPct val="0"/>
        </a:spcAft>
        <a:defRPr sz="3600" b="1">
          <a:solidFill>
            <a:srgbClr val="CC0099"/>
          </a:solidFill>
          <a:latin typeface="Arial" charset="0"/>
          <a:ea typeface="华文中宋" pitchFamily="2" charset="-122"/>
        </a:defRPr>
      </a:lvl3pPr>
      <a:lvl4pPr algn="l" rtl="0" eaLnBrk="0" fontAlgn="base" hangingPunct="0">
        <a:spcBef>
          <a:spcPct val="0"/>
        </a:spcBef>
        <a:spcAft>
          <a:spcPct val="0"/>
        </a:spcAft>
        <a:defRPr sz="3600" b="1">
          <a:solidFill>
            <a:srgbClr val="CC0099"/>
          </a:solidFill>
          <a:latin typeface="Arial" charset="0"/>
          <a:ea typeface="华文中宋" pitchFamily="2" charset="-122"/>
        </a:defRPr>
      </a:lvl4pPr>
      <a:lvl5pPr algn="l" rtl="0" eaLnBrk="0" fontAlgn="base" hangingPunct="0">
        <a:spcBef>
          <a:spcPct val="0"/>
        </a:spcBef>
        <a:spcAft>
          <a:spcPct val="0"/>
        </a:spcAft>
        <a:defRPr sz="3600" b="1">
          <a:solidFill>
            <a:srgbClr val="CC0099"/>
          </a:solidFill>
          <a:latin typeface="Arial" charset="0"/>
          <a:ea typeface="华文中宋" pitchFamily="2" charset="-122"/>
        </a:defRPr>
      </a:lvl5pPr>
      <a:lvl6pPr marL="457200" algn="l" rtl="0" fontAlgn="base">
        <a:spcBef>
          <a:spcPct val="0"/>
        </a:spcBef>
        <a:spcAft>
          <a:spcPct val="0"/>
        </a:spcAft>
        <a:defRPr sz="3600" b="1">
          <a:solidFill>
            <a:srgbClr val="CC0099"/>
          </a:solidFill>
          <a:latin typeface="Arial" charset="0"/>
          <a:ea typeface="华文中宋" pitchFamily="2" charset="-122"/>
        </a:defRPr>
      </a:lvl6pPr>
      <a:lvl7pPr marL="914400" algn="l" rtl="0" fontAlgn="base">
        <a:spcBef>
          <a:spcPct val="0"/>
        </a:spcBef>
        <a:spcAft>
          <a:spcPct val="0"/>
        </a:spcAft>
        <a:defRPr sz="3600" b="1">
          <a:solidFill>
            <a:srgbClr val="CC0099"/>
          </a:solidFill>
          <a:latin typeface="Arial" charset="0"/>
          <a:ea typeface="华文中宋" pitchFamily="2" charset="-122"/>
        </a:defRPr>
      </a:lvl7pPr>
      <a:lvl8pPr marL="1371600" algn="l" rtl="0" fontAlgn="base">
        <a:spcBef>
          <a:spcPct val="0"/>
        </a:spcBef>
        <a:spcAft>
          <a:spcPct val="0"/>
        </a:spcAft>
        <a:defRPr sz="3600" b="1">
          <a:solidFill>
            <a:srgbClr val="CC0099"/>
          </a:solidFill>
          <a:latin typeface="Arial" charset="0"/>
          <a:ea typeface="华文中宋" pitchFamily="2" charset="-122"/>
        </a:defRPr>
      </a:lvl8pPr>
      <a:lvl9pPr marL="1828800" algn="l" rtl="0" fontAlgn="base">
        <a:spcBef>
          <a:spcPct val="0"/>
        </a:spcBef>
        <a:spcAft>
          <a:spcPct val="0"/>
        </a:spcAft>
        <a:defRPr sz="3600" b="1">
          <a:solidFill>
            <a:srgbClr val="CC0099"/>
          </a:solidFill>
          <a:latin typeface="Arial" charset="0"/>
          <a:ea typeface="华文中宋" pitchFamily="2" charset="-122"/>
        </a:defRPr>
      </a:lvl9pPr>
    </p:titleStyle>
    <p:bodyStyle>
      <a:lvl1pPr marL="342900" indent="-342900" algn="just" rtl="0" eaLnBrk="0" fontAlgn="base" hangingPunct="0">
        <a:spcBef>
          <a:spcPct val="20000"/>
        </a:spcBef>
        <a:spcAft>
          <a:spcPct val="0"/>
        </a:spcAft>
        <a:buClr>
          <a:srgbClr val="FF0066"/>
        </a:buClr>
        <a:buSzPct val="80000"/>
        <a:buFont typeface="Wingdings" panose="05000000000000000000" pitchFamily="2" charset="2"/>
        <a:buChar char="p"/>
        <a:defRPr sz="3200">
          <a:solidFill>
            <a:schemeClr val="tx1"/>
          </a:solidFill>
          <a:latin typeface="+mn-lt"/>
          <a:ea typeface="+mn-ea"/>
          <a:cs typeface="+mn-cs"/>
        </a:defRPr>
      </a:lvl1pPr>
      <a:lvl2pPr marL="742950" indent="-285750" algn="just" rtl="0" eaLnBrk="0" fontAlgn="base" hangingPunct="0">
        <a:spcBef>
          <a:spcPct val="20000"/>
        </a:spcBef>
        <a:spcAft>
          <a:spcPct val="0"/>
        </a:spcAft>
        <a:buClr>
          <a:srgbClr val="800080"/>
        </a:buClr>
        <a:buSzPct val="80000"/>
        <a:buFont typeface="Wingdings" panose="05000000000000000000" pitchFamily="2" charset="2"/>
        <a:buChar char="p"/>
        <a:defRPr sz="2800" b="1">
          <a:solidFill>
            <a:srgbClr val="3333FF"/>
          </a:solidFill>
          <a:latin typeface="+mn-lt"/>
          <a:ea typeface="楷体_GB2312" pitchFamily="49" charset="-122"/>
        </a:defRPr>
      </a:lvl2pPr>
      <a:lvl3pPr marL="1143000" indent="-228600" algn="just" rtl="0" eaLnBrk="0" fontAlgn="base" hangingPunct="0">
        <a:spcBef>
          <a:spcPct val="20000"/>
        </a:spcBef>
        <a:spcAft>
          <a:spcPct val="0"/>
        </a:spcAft>
        <a:buClr>
          <a:srgbClr val="00CC00"/>
        </a:buClr>
        <a:buSzPct val="90000"/>
        <a:buFont typeface="Wingdings" panose="05000000000000000000" pitchFamily="2" charset="2"/>
        <a:buChar char="n"/>
        <a:defRPr sz="2400">
          <a:solidFill>
            <a:schemeClr val="tx1"/>
          </a:solidFill>
          <a:latin typeface="+mn-lt"/>
          <a:ea typeface="宋体" pitchFamily="2" charset="-122"/>
        </a:defRPr>
      </a:lvl3pPr>
      <a:lvl4pPr marL="1600200" indent="-228600" algn="just" rtl="0" eaLnBrk="0" fontAlgn="base" hangingPunct="0">
        <a:spcBef>
          <a:spcPct val="20000"/>
        </a:spcBef>
        <a:spcAft>
          <a:spcPct val="0"/>
        </a:spcAft>
        <a:buClr>
          <a:srgbClr val="FF6600"/>
        </a:buClr>
        <a:buSzPct val="80000"/>
        <a:buFont typeface="Wingdings" panose="05000000000000000000" pitchFamily="2" charset="2"/>
        <a:buChar char="u"/>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mailto:zwt15@mails.tsinghua.edu.cn"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github.com/ZeroWeigh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132856"/>
            <a:ext cx="7772400" cy="1470025"/>
          </a:xfrm>
        </p:spPr>
        <p:txBody>
          <a:bodyPr/>
          <a:lstStyle/>
          <a:p>
            <a:pPr algn="ctr">
              <a:lnSpc>
                <a:spcPct val="150000"/>
              </a:lnSpc>
            </a:pPr>
            <a:r>
              <a:rPr lang="zh-CN" altLang="en-US" dirty="0">
                <a:effectLst>
                  <a:outerShdw blurRad="38100" dist="38100" dir="2700000" algn="tl">
                    <a:srgbClr val="C0C0C0"/>
                  </a:outerShdw>
                </a:effectLst>
                <a:latin typeface="华文中宋" pitchFamily="2" charset="-122"/>
              </a:rPr>
              <a:t>车路协同环境</a:t>
            </a:r>
            <a:r>
              <a:rPr lang="zh-CN" altLang="en-US" dirty="0" smtClean="0">
                <a:effectLst>
                  <a:outerShdw blurRad="38100" dist="38100" dir="2700000" algn="tl">
                    <a:srgbClr val="C0C0C0"/>
                  </a:outerShdw>
                </a:effectLst>
                <a:latin typeface="华文中宋" pitchFamily="2" charset="-122"/>
              </a:rPr>
              <a:t>下路口</a:t>
            </a:r>
            <a:r>
              <a:rPr lang="zh-CN" altLang="en-US" dirty="0">
                <a:effectLst>
                  <a:outerShdw blurRad="38100" dist="38100" dir="2700000" algn="tl">
                    <a:srgbClr val="C0C0C0"/>
                  </a:outerShdw>
                </a:effectLst>
                <a:latin typeface="华文中宋" pitchFamily="2" charset="-122"/>
              </a:rPr>
              <a:t>交通控制仿真系统设计及主动控制建模优化 </a:t>
            </a:r>
            <a:endParaRPr lang="en-US" dirty="0"/>
          </a:p>
        </p:txBody>
      </p:sp>
      <p:sp>
        <p:nvSpPr>
          <p:cNvPr id="3" name="Subtitle 2"/>
          <p:cNvSpPr>
            <a:spLocks noGrp="1"/>
          </p:cNvSpPr>
          <p:nvPr>
            <p:ph type="subTitle" idx="1"/>
          </p:nvPr>
        </p:nvSpPr>
        <p:spPr/>
        <p:txBody>
          <a:bodyPr/>
          <a:lstStyle/>
          <a:p>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星火</a:t>
            </a:r>
            <a:r>
              <a:rPr lang="en-US" altLang="zh-CN" sz="2400" dirty="0">
                <a:effectLst>
                  <a:outerShdw blurRad="38100" dist="38100" dir="2700000" algn="tl">
                    <a:srgbClr val="C0C0C0"/>
                  </a:outerShdw>
                </a:effectLst>
                <a:latin typeface="KaiTi" panose="02010609060101010101" pitchFamily="49" charset="-122"/>
                <a:ea typeface="KaiTi" panose="02010609060101010101" pitchFamily="49" charset="-122"/>
              </a:rPr>
              <a:t>11</a:t>
            </a:r>
            <a:r>
              <a:rPr lang="zh-CN" altLang="en-US" sz="2400" dirty="0" smtClean="0">
                <a:effectLst>
                  <a:outerShdw blurRad="38100" dist="38100" dir="2700000" algn="tl">
                    <a:srgbClr val="C0C0C0"/>
                  </a:outerShdw>
                </a:effectLst>
                <a:latin typeface="KaiTi" panose="02010609060101010101" pitchFamily="49" charset="-122"/>
                <a:ea typeface="KaiTi" panose="02010609060101010101" pitchFamily="49" charset="-122"/>
              </a:rPr>
              <a:t>期项目报告</a:t>
            </a:r>
            <a:endParaRPr lang="en-US" altLang="zh-CN" sz="2400" dirty="0" smtClean="0">
              <a:effectLst>
                <a:outerShdw blurRad="38100" dist="38100" dir="2700000" algn="tl">
                  <a:srgbClr val="C0C0C0"/>
                </a:outerShdw>
              </a:effectLst>
              <a:latin typeface="KaiTi" panose="02010609060101010101" pitchFamily="49" charset="-122"/>
              <a:ea typeface="KaiTi" panose="02010609060101010101" pitchFamily="49" charset="-122"/>
            </a:endParaRPr>
          </a:p>
          <a:p>
            <a:pPr eaLnBrk="1" hangingPunct="1">
              <a:defRPr/>
            </a:pP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报 告 人：张蔚桐</a:t>
            </a:r>
            <a:endParaRPr lang="en-US" altLang="zh-CN" sz="2400" dirty="0">
              <a:effectLst>
                <a:outerShdw blurRad="38100" dist="38100" dir="2700000" algn="tl">
                  <a:srgbClr val="C0C0C0"/>
                </a:outerShdw>
              </a:effectLst>
              <a:latin typeface="KaiTi" panose="02010609060101010101" pitchFamily="49" charset="-122"/>
              <a:ea typeface="KaiTi" panose="02010609060101010101" pitchFamily="49" charset="-122"/>
            </a:endParaRPr>
          </a:p>
          <a:p>
            <a:pPr eaLnBrk="1" hangingPunct="1">
              <a:defRPr/>
            </a:pP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指导教师：姚丹亚 教授</a:t>
            </a:r>
            <a:endParaRPr lang="zh-CN" altLang="zh-CN" sz="2400" dirty="0">
              <a:effectLst>
                <a:outerShdw blurRad="38100" dist="38100" dir="2700000" algn="tl">
                  <a:srgbClr val="C0C0C0"/>
                </a:outerShdw>
              </a:effectLst>
              <a:latin typeface="KaiTi" panose="02010609060101010101" pitchFamily="49" charset="-122"/>
              <a:ea typeface="KaiTi" panose="02010609060101010101" pitchFamily="49" charset="-122"/>
            </a:endParaRPr>
          </a:p>
          <a:p>
            <a:r>
              <a:rPr lang="en-US" altLang="zh-CN" sz="2400" dirty="0">
                <a:effectLst>
                  <a:outerShdw blurRad="38100" dist="38100" dir="2700000" algn="tl">
                    <a:srgbClr val="C0C0C0"/>
                  </a:outerShdw>
                </a:effectLst>
                <a:latin typeface="华文中宋" pitchFamily="2" charset="-122"/>
              </a:rPr>
              <a:t/>
            </a:r>
            <a:br>
              <a:rPr lang="en-US" altLang="zh-CN" sz="2400" dirty="0">
                <a:effectLst>
                  <a:outerShdw blurRad="38100" dist="38100" dir="2700000" algn="tl">
                    <a:srgbClr val="C0C0C0"/>
                  </a:outerShdw>
                </a:effectLst>
                <a:latin typeface="华文中宋" pitchFamily="2" charset="-122"/>
              </a:rPr>
            </a:br>
            <a:endParaRPr lang="en-US" sz="2400" dirty="0"/>
          </a:p>
        </p:txBody>
      </p:sp>
    </p:spTree>
    <p:extLst>
      <p:ext uri="{BB962C8B-B14F-4D97-AF65-F5344CB8AC3E}">
        <p14:creationId xmlns:p14="http://schemas.microsoft.com/office/powerpoint/2010/main" val="2590952014"/>
      </p:ext>
    </p:extLst>
  </p:cSld>
  <p:clrMapOvr>
    <a:masterClrMapping/>
  </p:clrMapOvr>
  <p:transition advTm="10681">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平台创新点</a:t>
            </a:r>
            <a:r>
              <a:rPr lang="en-US" altLang="zh-CN" dirty="0" smtClean="0"/>
              <a:t>——</a:t>
            </a:r>
            <a:r>
              <a:rPr lang="zh-CN" altLang="en-US" dirty="0"/>
              <a:t>模型</a:t>
            </a:r>
            <a:r>
              <a:rPr lang="zh-CN" altLang="en-US" dirty="0" smtClean="0"/>
              <a:t>设计方面</a:t>
            </a:r>
            <a:endParaRPr lang="en-US" dirty="0"/>
          </a:p>
        </p:txBody>
      </p:sp>
      <p:sp>
        <p:nvSpPr>
          <p:cNvPr id="3" name="Content Placeholder 2"/>
          <p:cNvSpPr>
            <a:spLocks noGrp="1"/>
          </p:cNvSpPr>
          <p:nvPr>
            <p:ph idx="1"/>
          </p:nvPr>
        </p:nvSpPr>
        <p:spPr/>
        <p:txBody>
          <a:bodyPr/>
          <a:lstStyle/>
          <a:p>
            <a:r>
              <a:rPr lang="zh-CN" altLang="en-US" b="1" dirty="0"/>
              <a:t> 提</a:t>
            </a:r>
            <a:r>
              <a:rPr lang="zh-CN" altLang="en-US" b="1" dirty="0" smtClean="0"/>
              <a:t>供了完整的底层车辆模型控制接口</a:t>
            </a:r>
            <a:endParaRPr lang="en-US" altLang="zh-CN" dirty="0"/>
          </a:p>
          <a:p>
            <a:pPr lvl="1"/>
            <a:r>
              <a:rPr lang="zh-CN" altLang="en-US" b="1" dirty="0" smtClean="0">
                <a:latin typeface="SimSun" panose="02010600030101010101" pitchFamily="2" charset="-122"/>
                <a:ea typeface="SimSun" panose="02010600030101010101" pitchFamily="2" charset="-122"/>
              </a:rPr>
              <a:t>可以自定义添加其他状态参量进行扩展</a:t>
            </a:r>
            <a:endParaRPr lang="en-US" altLang="zh-CN" b="1" dirty="0" smtClean="0">
              <a:latin typeface="SimSun" panose="02010600030101010101" pitchFamily="2" charset="-122"/>
              <a:ea typeface="SimSun" panose="02010600030101010101" pitchFamily="2" charset="-122"/>
            </a:endParaRPr>
          </a:p>
          <a:p>
            <a:pPr lvl="1"/>
            <a:r>
              <a:rPr lang="en-US" b="1" dirty="0" smtClean="0">
                <a:latin typeface="SimSun" panose="02010600030101010101" pitchFamily="2" charset="-122"/>
                <a:ea typeface="SimSun" panose="02010600030101010101" pitchFamily="2" charset="-122"/>
              </a:rPr>
              <a:t> </a:t>
            </a:r>
            <a:r>
              <a:rPr lang="zh-CN" altLang="en-US" b="1" dirty="0" smtClean="0">
                <a:latin typeface="SimSun" panose="02010600030101010101" pitchFamily="2" charset="-122"/>
                <a:ea typeface="SimSun" panose="02010600030101010101" pitchFamily="2" charset="-122"/>
              </a:rPr>
              <a:t>可</a:t>
            </a:r>
            <a:r>
              <a:rPr lang="zh-CN" altLang="en-US" b="1" dirty="0">
                <a:latin typeface="SimSun" panose="02010600030101010101" pitchFamily="2" charset="-122"/>
                <a:ea typeface="SimSun" panose="02010600030101010101" pitchFamily="2" charset="-122"/>
              </a:rPr>
              <a:t>以简单实现车间通信</a:t>
            </a:r>
            <a:endParaRPr lang="en-US" altLang="zh-CN" b="1" dirty="0">
              <a:latin typeface="SimSun" panose="02010600030101010101" pitchFamily="2" charset="-122"/>
              <a:ea typeface="SimSun" panose="02010600030101010101" pitchFamily="2" charset="-122"/>
            </a:endParaRPr>
          </a:p>
          <a:p>
            <a:pPr lvl="2"/>
            <a:r>
              <a:rPr lang="zh-CN" altLang="en-US" b="1" dirty="0" smtClean="0">
                <a:latin typeface="SimSun" panose="02010600030101010101" pitchFamily="2" charset="-122"/>
                <a:ea typeface="SimSun" panose="02010600030101010101" pitchFamily="2" charset="-122"/>
              </a:rPr>
              <a:t> 尤</a:t>
            </a:r>
            <a:r>
              <a:rPr lang="zh-CN" altLang="en-US" b="1" dirty="0">
                <a:latin typeface="SimSun" panose="02010600030101010101" pitchFamily="2" charset="-122"/>
                <a:ea typeface="SimSun" panose="02010600030101010101" pitchFamily="2" charset="-122"/>
              </a:rPr>
              <a:t>其与传统仿真软件相比</a:t>
            </a:r>
            <a:endParaRPr lang="en-US" altLang="zh-CN" b="1" dirty="0">
              <a:latin typeface="SimSun" panose="02010600030101010101" pitchFamily="2" charset="-122"/>
              <a:ea typeface="SimSun" panose="02010600030101010101" pitchFamily="2" charset="-122"/>
            </a:endParaRPr>
          </a:p>
          <a:p>
            <a:pPr lvl="2"/>
            <a:r>
              <a:rPr lang="en-US" altLang="zh-CN" b="1" dirty="0" smtClean="0">
                <a:latin typeface="SimSun" panose="02010600030101010101" pitchFamily="2" charset="-122"/>
                <a:ea typeface="SimSun" panose="02010600030101010101" pitchFamily="2" charset="-122"/>
              </a:rPr>
              <a:t> </a:t>
            </a:r>
            <a:r>
              <a:rPr lang="zh-CN" altLang="en-US" b="1" dirty="0">
                <a:latin typeface="SimSun" panose="02010600030101010101" pitchFamily="2" charset="-122"/>
                <a:ea typeface="SimSun" panose="02010600030101010101" pitchFamily="2" charset="-122"/>
              </a:rPr>
              <a:t>应合车路协同发展趋势</a:t>
            </a:r>
            <a:r>
              <a:rPr lang="en-US" altLang="zh-CN" b="1" dirty="0">
                <a:latin typeface="SimSun" panose="02010600030101010101" pitchFamily="2" charset="-122"/>
                <a:ea typeface="SimSun" panose="02010600030101010101" pitchFamily="2" charset="-122"/>
              </a:rPr>
              <a:t>——</a:t>
            </a:r>
            <a:r>
              <a:rPr lang="zh-CN" altLang="en-US" b="1" dirty="0">
                <a:latin typeface="SimSun" panose="02010600030101010101" pitchFamily="2" charset="-122"/>
                <a:ea typeface="SimSun" panose="02010600030101010101" pitchFamily="2" charset="-122"/>
              </a:rPr>
              <a:t>车间通信</a:t>
            </a:r>
            <a:endParaRPr lang="en-US" altLang="zh-CN" b="1" dirty="0">
              <a:latin typeface="SimSun" panose="02010600030101010101" pitchFamily="2" charset="-122"/>
              <a:ea typeface="SimSun" panose="02010600030101010101" pitchFamily="2" charset="-122"/>
            </a:endParaRPr>
          </a:p>
          <a:p>
            <a:pPr lvl="2"/>
            <a:r>
              <a:rPr lang="zh-CN" altLang="en-US" b="1" dirty="0" smtClean="0">
                <a:latin typeface="SimSun" panose="02010600030101010101" pitchFamily="2" charset="-122"/>
                <a:ea typeface="SimSun" panose="02010600030101010101" pitchFamily="2" charset="-122"/>
              </a:rPr>
              <a:t> 可以简单设置车辆的控制策略</a:t>
            </a:r>
            <a:endParaRPr lang="en-US" altLang="zh-CN" b="1" dirty="0" smtClean="0">
              <a:latin typeface="SimSun" panose="02010600030101010101" pitchFamily="2" charset="-122"/>
              <a:ea typeface="SimSun" panose="02010600030101010101" pitchFamily="2" charset="-122"/>
            </a:endParaRPr>
          </a:p>
          <a:p>
            <a:pPr lvl="3"/>
            <a:r>
              <a:rPr lang="zh-CN" altLang="en-US" b="1" dirty="0" smtClean="0">
                <a:latin typeface="SimSun" panose="02010600030101010101" pitchFamily="2" charset="-122"/>
                <a:ea typeface="SimSun" panose="02010600030101010101" pitchFamily="2" charset="-122"/>
              </a:rPr>
              <a:t> 可实现多种驾驶策略混合的研究</a:t>
            </a:r>
            <a:endParaRPr lang="en-US" altLang="zh-CN" b="1" dirty="0" smtClean="0">
              <a:latin typeface="SimSun" panose="02010600030101010101" pitchFamily="2" charset="-122"/>
              <a:ea typeface="SimSun" panose="02010600030101010101" pitchFamily="2" charset="-122"/>
            </a:endParaRPr>
          </a:p>
          <a:p>
            <a:pPr lvl="3"/>
            <a:r>
              <a:rPr lang="en-US" altLang="zh-CN" b="1" dirty="0" smtClean="0">
                <a:latin typeface="SimSun" panose="02010600030101010101" pitchFamily="2" charset="-122"/>
                <a:ea typeface="SimSun" panose="02010600030101010101" pitchFamily="2" charset="-122"/>
              </a:rPr>
              <a:t> </a:t>
            </a:r>
            <a:r>
              <a:rPr lang="zh-CN" altLang="en-US" b="1" dirty="0" smtClean="0">
                <a:latin typeface="SimSun" panose="02010600030101010101" pitchFamily="2" charset="-122"/>
                <a:ea typeface="SimSun" panose="02010600030101010101" pitchFamily="2" charset="-122"/>
              </a:rPr>
              <a:t>可实现人工驾驶和自主驾驶混合驾驶的研究</a:t>
            </a:r>
            <a:endParaRPr lang="en-US" altLang="zh-CN" b="1"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47066367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平台创新点</a:t>
            </a:r>
            <a:r>
              <a:rPr lang="en-US" altLang="zh-CN" dirty="0" smtClean="0"/>
              <a:t>——</a:t>
            </a:r>
            <a:r>
              <a:rPr lang="zh-CN" altLang="en-US" dirty="0" smtClean="0"/>
              <a:t>程序实现方面</a:t>
            </a:r>
            <a:endParaRPr lang="en-US" dirty="0"/>
          </a:p>
        </p:txBody>
      </p:sp>
      <p:sp>
        <p:nvSpPr>
          <p:cNvPr id="3" name="Content Placeholder 2"/>
          <p:cNvSpPr>
            <a:spLocks noGrp="1"/>
          </p:cNvSpPr>
          <p:nvPr>
            <p:ph idx="1"/>
          </p:nvPr>
        </p:nvSpPr>
        <p:spPr/>
        <p:txBody>
          <a:bodyPr/>
          <a:lstStyle/>
          <a:p>
            <a:r>
              <a:rPr lang="zh-CN" altLang="en-US" dirty="0" smtClean="0"/>
              <a:t>采用</a:t>
            </a:r>
            <a:r>
              <a:rPr lang="en-US" altLang="zh-CN" dirty="0" smtClean="0"/>
              <a:t>C++/Qt</a:t>
            </a:r>
            <a:r>
              <a:rPr lang="zh-CN" altLang="en-US" dirty="0" smtClean="0"/>
              <a:t>平台</a:t>
            </a:r>
            <a:endParaRPr lang="en-US" altLang="zh-CN" dirty="0" smtClean="0"/>
          </a:p>
          <a:p>
            <a:pPr lvl="1"/>
            <a:r>
              <a:rPr lang="zh-CN" altLang="en-US" dirty="0" smtClean="0"/>
              <a:t>程序速度 √ 可</a:t>
            </a:r>
            <a:r>
              <a:rPr lang="zh-CN" altLang="en-US" dirty="0"/>
              <a:t>移</a:t>
            </a:r>
            <a:r>
              <a:rPr lang="zh-CN" altLang="en-US" dirty="0" smtClean="0"/>
              <a:t>植性 √ 代码复杂度 </a:t>
            </a:r>
            <a:r>
              <a:rPr lang="en-US" altLang="zh-CN" dirty="0" smtClean="0"/>
              <a:t>×</a:t>
            </a:r>
            <a:endParaRPr lang="en-US" altLang="zh-CN" dirty="0"/>
          </a:p>
          <a:p>
            <a:pPr lvl="0"/>
            <a:r>
              <a:rPr lang="zh-CN" altLang="en-US" b="1" dirty="0"/>
              <a:t>数据结构和算法上的优化</a:t>
            </a:r>
            <a:endParaRPr lang="en-US" altLang="zh-CN" b="1" dirty="0"/>
          </a:p>
          <a:p>
            <a:pPr lvl="1"/>
            <a:r>
              <a:rPr lang="zh-CN" altLang="en-US" dirty="0"/>
              <a:t> 通过控制复杂算法的执行来提高仿真速度</a:t>
            </a:r>
            <a:endParaRPr lang="en-US" altLang="zh-CN" dirty="0"/>
          </a:p>
          <a:p>
            <a:r>
              <a:rPr lang="zh-CN" altLang="en-US" b="1" dirty="0">
                <a:latin typeface="KaiTi" panose="02010609060101010101" pitchFamily="49" charset="-122"/>
                <a:ea typeface="KaiTi" panose="02010609060101010101" pitchFamily="49" charset="-122"/>
              </a:rPr>
              <a:t>搭建高度具有可扩展性，可重用性的平</a:t>
            </a:r>
            <a:r>
              <a:rPr lang="zh-CN" altLang="en-US" b="1" dirty="0" smtClean="0">
                <a:latin typeface="KaiTi" panose="02010609060101010101" pitchFamily="49" charset="-122"/>
                <a:ea typeface="KaiTi" panose="02010609060101010101" pitchFamily="49" charset="-122"/>
              </a:rPr>
              <a:t>台</a:t>
            </a:r>
            <a:endParaRPr lang="en-US" altLang="zh-CN" b="1" dirty="0" smtClean="0">
              <a:latin typeface="KaiTi" panose="02010609060101010101" pitchFamily="49" charset="-122"/>
              <a:ea typeface="KaiTi" panose="02010609060101010101" pitchFamily="49" charset="-122"/>
            </a:endParaRPr>
          </a:p>
          <a:p>
            <a:pPr lvl="1"/>
            <a:r>
              <a:rPr lang="zh-CN" altLang="en-US" dirty="0" smtClean="0"/>
              <a:t> 后</a:t>
            </a:r>
            <a:r>
              <a:rPr lang="zh-CN" altLang="en-US" dirty="0"/>
              <a:t>期开发者可直接设计策略并进行验证</a:t>
            </a:r>
            <a:endParaRPr lang="en-US" altLang="zh-CN" dirty="0"/>
          </a:p>
          <a:p>
            <a:pPr lvl="1"/>
            <a:r>
              <a:rPr lang="en-US" dirty="0"/>
              <a:t> </a:t>
            </a:r>
            <a:r>
              <a:rPr lang="zh-CN" altLang="en-US" dirty="0"/>
              <a:t>不同策略效果测试仿真系统有望实现统</a:t>
            </a:r>
            <a:r>
              <a:rPr lang="zh-CN" altLang="en-US" dirty="0" smtClean="0"/>
              <a:t>一</a:t>
            </a:r>
            <a:endParaRPr lang="en-US" altLang="zh-CN" dirty="0" smtClean="0"/>
          </a:p>
        </p:txBody>
      </p:sp>
    </p:spTree>
    <p:extLst>
      <p:ext uri="{BB962C8B-B14F-4D97-AF65-F5344CB8AC3E}">
        <p14:creationId xmlns:p14="http://schemas.microsoft.com/office/powerpoint/2010/main" val="84047101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768975" cy="720725"/>
          </a:xfrm>
        </p:spPr>
        <p:txBody>
          <a:bodyPr/>
          <a:lstStyle/>
          <a:p>
            <a:r>
              <a:rPr lang="zh-CN" altLang="en-US" dirty="0" smtClean="0"/>
              <a:t>项目创新点</a:t>
            </a:r>
            <a:r>
              <a:rPr lang="en-US" altLang="zh-CN" dirty="0" smtClean="0"/>
              <a:t>——</a:t>
            </a:r>
            <a:r>
              <a:rPr lang="zh-CN" altLang="en-US" dirty="0" smtClean="0"/>
              <a:t>交互界面的设计</a:t>
            </a:r>
            <a:endParaRPr lang="en-US" dirty="0"/>
          </a:p>
        </p:txBody>
      </p:sp>
      <p:sp>
        <p:nvSpPr>
          <p:cNvPr id="3" name="Content Placeholder 2"/>
          <p:cNvSpPr>
            <a:spLocks noGrp="1"/>
          </p:cNvSpPr>
          <p:nvPr>
            <p:ph idx="1"/>
          </p:nvPr>
        </p:nvSpPr>
        <p:spPr/>
        <p:txBody>
          <a:bodyPr/>
          <a:lstStyle/>
          <a:p>
            <a:r>
              <a:rPr lang="zh-CN" altLang="en-US" b="1" dirty="0" smtClean="0"/>
              <a:t> 提供较多但不复杂的用户自主设置参量</a:t>
            </a:r>
            <a:endParaRPr lang="en-US" altLang="zh-CN" b="1" dirty="0" smtClean="0"/>
          </a:p>
          <a:p>
            <a:pPr lvl="1"/>
            <a:r>
              <a:rPr lang="zh-CN" altLang="en-US" dirty="0" smtClean="0"/>
              <a:t>提供用户自定义信号配时系统和简单辅助</a:t>
            </a:r>
            <a:endParaRPr lang="en-US" altLang="zh-CN" dirty="0" smtClean="0"/>
          </a:p>
          <a:p>
            <a:pPr lvl="1"/>
            <a:r>
              <a:rPr lang="zh-CN" altLang="en-US" dirty="0" smtClean="0"/>
              <a:t>提供对车流情况的控制</a:t>
            </a:r>
            <a:endParaRPr lang="en-US" altLang="zh-CN" dirty="0" smtClean="0"/>
          </a:p>
          <a:p>
            <a:pPr lvl="1"/>
            <a:r>
              <a:rPr lang="zh-CN" altLang="en-US" dirty="0" smtClean="0"/>
              <a:t>提供对仿真速度的实时控制</a:t>
            </a:r>
            <a:endParaRPr lang="en-US" dirty="0"/>
          </a:p>
        </p:txBody>
      </p:sp>
    </p:spTree>
    <p:extLst>
      <p:ext uri="{BB962C8B-B14F-4D97-AF65-F5344CB8AC3E}">
        <p14:creationId xmlns:p14="http://schemas.microsoft.com/office/powerpoint/2010/main" val="26386616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t>平台架构</a:t>
            </a:r>
            <a:endParaRPr lang="en-US" dirty="0"/>
          </a:p>
        </p:txBody>
      </p:sp>
      <p:graphicFrame>
        <p:nvGraphicFramePr>
          <p:cNvPr id="2" name="Content Placeholder 1"/>
          <p:cNvGraphicFramePr>
            <a:graphicFrameLocks noGrp="1"/>
          </p:cNvGraphicFramePr>
          <p:nvPr>
            <p:ph idx="1"/>
            <p:extLst/>
          </p:nvPr>
        </p:nvGraphicFramePr>
        <p:xfrm>
          <a:off x="611188" y="1916113"/>
          <a:ext cx="8064500"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ight Arrow 2"/>
          <p:cNvSpPr/>
          <p:nvPr/>
        </p:nvSpPr>
        <p:spPr>
          <a:xfrm>
            <a:off x="611188" y="1916112"/>
            <a:ext cx="1280160" cy="127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提供控制策略</a:t>
            </a:r>
            <a:endParaRPr lang="en-US" b="1" dirty="0">
              <a:solidFill>
                <a:schemeClr val="tx1"/>
              </a:solidFill>
            </a:endParaRPr>
          </a:p>
        </p:txBody>
      </p:sp>
      <p:sp>
        <p:nvSpPr>
          <p:cNvPr id="7" name="Left Arrow 6"/>
          <p:cNvSpPr/>
          <p:nvPr/>
        </p:nvSpPr>
        <p:spPr>
          <a:xfrm>
            <a:off x="6084168" y="1916112"/>
            <a:ext cx="1194432" cy="12710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提供交通信号</a:t>
            </a:r>
            <a:endParaRPr lang="en-US" b="1" dirty="0">
              <a:solidFill>
                <a:schemeClr val="tx1"/>
              </a:solidFill>
            </a:endParaRPr>
          </a:p>
        </p:txBody>
      </p:sp>
    </p:spTree>
    <p:extLst>
      <p:ext uri="{BB962C8B-B14F-4D97-AF65-F5344CB8AC3E}">
        <p14:creationId xmlns:p14="http://schemas.microsoft.com/office/powerpoint/2010/main" val="92566524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a:t>
            </a:r>
            <a:r>
              <a:rPr lang="zh-CN" altLang="en-US" dirty="0" smtClean="0"/>
              <a:t>序执行流程</a:t>
            </a:r>
            <a:endParaRPr lang="en-US" dirty="0"/>
          </a:p>
        </p:txBody>
      </p:sp>
      <p:graphicFrame>
        <p:nvGraphicFramePr>
          <p:cNvPr id="7" name="Content Placeholder 6"/>
          <p:cNvGraphicFramePr>
            <a:graphicFrameLocks noGrp="1"/>
          </p:cNvGraphicFramePr>
          <p:nvPr>
            <p:ph idx="1"/>
            <p:extLst/>
          </p:nvPr>
        </p:nvGraphicFramePr>
        <p:xfrm>
          <a:off x="611188" y="1916113"/>
          <a:ext cx="8064500"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828168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696967" cy="720725"/>
          </a:xfrm>
        </p:spPr>
        <p:txBody>
          <a:bodyPr/>
          <a:lstStyle/>
          <a:p>
            <a:r>
              <a:rPr lang="zh-CN" altLang="en-US" dirty="0" smtClean="0"/>
              <a:t>项目创新点</a:t>
            </a:r>
            <a:r>
              <a:rPr lang="en-US" altLang="zh-CN" dirty="0" smtClean="0"/>
              <a:t>——</a:t>
            </a:r>
            <a:r>
              <a:rPr lang="zh-CN" altLang="en-US" dirty="0" smtClean="0"/>
              <a:t>交通模型的设计</a:t>
            </a:r>
            <a:endParaRPr lang="en-US" dirty="0"/>
          </a:p>
        </p:txBody>
      </p:sp>
      <p:sp>
        <p:nvSpPr>
          <p:cNvPr id="3" name="Content Placeholder 2"/>
          <p:cNvSpPr>
            <a:spLocks noGrp="1"/>
          </p:cNvSpPr>
          <p:nvPr>
            <p:ph idx="1"/>
          </p:nvPr>
        </p:nvSpPr>
        <p:spPr/>
        <p:txBody>
          <a:bodyPr/>
          <a:lstStyle/>
          <a:p>
            <a:r>
              <a:rPr lang="zh-CN" altLang="en-US" b="1" dirty="0" smtClean="0"/>
              <a:t> 优化现有的交通模型</a:t>
            </a:r>
            <a:endParaRPr lang="en-US" altLang="zh-CN" b="1" dirty="0" smtClean="0"/>
          </a:p>
          <a:p>
            <a:pPr lvl="1"/>
            <a:r>
              <a:rPr lang="zh-CN" altLang="en-US" dirty="0" smtClean="0"/>
              <a:t> 对跟驰模型等模型进行了一定程度的优化</a:t>
            </a:r>
            <a:endParaRPr lang="en-US" altLang="zh-CN" dirty="0" smtClean="0"/>
          </a:p>
          <a:p>
            <a:pPr lvl="1"/>
            <a:r>
              <a:rPr lang="en-US" dirty="0" smtClean="0"/>
              <a:t> </a:t>
            </a:r>
            <a:r>
              <a:rPr lang="zh-CN" altLang="en-US" dirty="0" smtClean="0"/>
              <a:t>对交通路口的疏散模型进行了物理实现</a:t>
            </a:r>
            <a:endParaRPr lang="en-US" altLang="zh-CN" dirty="0" smtClean="0"/>
          </a:p>
          <a:p>
            <a:pPr lvl="1"/>
            <a:r>
              <a:rPr lang="zh-CN" altLang="en-US" dirty="0" smtClean="0"/>
              <a:t> 设计了合适的数据结构描述这个过程</a:t>
            </a:r>
            <a:endParaRPr lang="en-US" altLang="zh-CN" dirty="0" smtClean="0"/>
          </a:p>
          <a:p>
            <a:pPr lvl="1"/>
            <a:r>
              <a:rPr lang="en-US" dirty="0" smtClean="0"/>
              <a:t> </a:t>
            </a:r>
            <a:r>
              <a:rPr lang="zh-CN" altLang="en-US" dirty="0" smtClean="0"/>
              <a:t>对模型之间的衔接进行了优化</a:t>
            </a:r>
            <a:endParaRPr lang="en-US" altLang="zh-CN" dirty="0" smtClean="0"/>
          </a:p>
          <a:p>
            <a:pPr lvl="0"/>
            <a:r>
              <a:rPr lang="en-US" altLang="zh-CN" b="1" dirty="0" smtClean="0"/>
              <a:t> </a:t>
            </a:r>
            <a:r>
              <a:rPr lang="zh-CN" altLang="en-US" b="1" dirty="0" smtClean="0"/>
              <a:t>设计了新的主动控制的车辆自主驾驶策略</a:t>
            </a:r>
            <a:endParaRPr lang="en-US" altLang="zh-CN" b="1" dirty="0" smtClean="0"/>
          </a:p>
          <a:p>
            <a:pPr lvl="1"/>
            <a:r>
              <a:rPr lang="zh-CN" altLang="en-US" dirty="0" smtClean="0"/>
              <a:t> 从仿真情况来看执行效果良好</a:t>
            </a:r>
          </a:p>
        </p:txBody>
      </p:sp>
    </p:spTree>
    <p:extLst>
      <p:ext uri="{BB962C8B-B14F-4D97-AF65-F5344CB8AC3E}">
        <p14:creationId xmlns:p14="http://schemas.microsoft.com/office/powerpoint/2010/main" val="29874912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项目进度简介</a:t>
            </a:r>
            <a:endParaRPr lang="en-US" dirty="0"/>
          </a:p>
        </p:txBody>
      </p:sp>
      <p:sp>
        <p:nvSpPr>
          <p:cNvPr id="3" name="Content Placeholder 2"/>
          <p:cNvSpPr>
            <a:spLocks noGrp="1"/>
          </p:cNvSpPr>
          <p:nvPr>
            <p:ph idx="1"/>
          </p:nvPr>
        </p:nvSpPr>
        <p:spPr/>
        <p:txBody>
          <a:bodyPr/>
          <a:lstStyle/>
          <a:p>
            <a:r>
              <a:rPr lang="en-US" dirty="0" smtClean="0"/>
              <a:t> </a:t>
            </a:r>
            <a:r>
              <a:rPr lang="zh-CN" altLang="en-US" dirty="0" smtClean="0"/>
              <a:t>从</a:t>
            </a:r>
            <a:r>
              <a:rPr lang="en-US" altLang="zh-CN" dirty="0" smtClean="0"/>
              <a:t>2016</a:t>
            </a:r>
            <a:r>
              <a:rPr lang="zh-CN" altLang="en-US" dirty="0" smtClean="0"/>
              <a:t>年</a:t>
            </a:r>
            <a:r>
              <a:rPr lang="en-US" altLang="zh-CN" dirty="0" smtClean="0"/>
              <a:t>11</a:t>
            </a:r>
            <a:r>
              <a:rPr lang="zh-CN" altLang="en-US" dirty="0" smtClean="0"/>
              <a:t>月起逐步完成了文献调研，平台搭建，模型设计，仿真实验，数据处理，论文撰写等工作。</a:t>
            </a:r>
            <a:endParaRPr lang="en-US" altLang="zh-CN" dirty="0" smtClean="0"/>
          </a:p>
          <a:p>
            <a:r>
              <a:rPr lang="en-US" dirty="0"/>
              <a:t> </a:t>
            </a:r>
            <a:r>
              <a:rPr lang="zh-CN" altLang="en-US" dirty="0" smtClean="0"/>
              <a:t>总计贡献</a:t>
            </a:r>
            <a:r>
              <a:rPr lang="en-US" altLang="zh-CN" dirty="0" smtClean="0"/>
              <a:t>C++</a:t>
            </a:r>
            <a:r>
              <a:rPr lang="zh-CN" altLang="en-US" dirty="0" smtClean="0"/>
              <a:t>代码约</a:t>
            </a:r>
            <a:r>
              <a:rPr lang="en-US" altLang="zh-CN" dirty="0" smtClean="0"/>
              <a:t>3000</a:t>
            </a:r>
            <a:r>
              <a:rPr lang="zh-CN" altLang="en-US" dirty="0" smtClean="0"/>
              <a:t>行，相关编译脚本，仿真数据，程序文档等若干。</a:t>
            </a:r>
            <a:endParaRPr lang="en-US" altLang="zh-CN" dirty="0" smtClean="0"/>
          </a:p>
          <a:p>
            <a:r>
              <a:rPr lang="en-US" dirty="0"/>
              <a:t> </a:t>
            </a:r>
            <a:r>
              <a:rPr lang="zh-CN" altLang="en-US" dirty="0" smtClean="0"/>
              <a:t>目前项目已经进入收尾阶段，正在对论文进行翻译，修订等工作</a:t>
            </a:r>
            <a:endParaRPr lang="en-US" dirty="0"/>
          </a:p>
        </p:txBody>
      </p:sp>
    </p:spTree>
    <p:extLst>
      <p:ext uri="{BB962C8B-B14F-4D97-AF65-F5344CB8AC3E}">
        <p14:creationId xmlns:p14="http://schemas.microsoft.com/office/powerpoint/2010/main" val="114359233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III</a:t>
            </a:r>
            <a:r>
              <a:rPr lang="zh-CN" altLang="en-US" dirty="0" smtClean="0"/>
              <a:t>：项目成果</a:t>
            </a:r>
            <a:endParaRPr lang="en-US" dirty="0"/>
          </a:p>
        </p:txBody>
      </p:sp>
      <p:sp>
        <p:nvSpPr>
          <p:cNvPr id="3" name="Text Placeholder 2"/>
          <p:cNvSpPr>
            <a:spLocks noGrp="1"/>
          </p:cNvSpPr>
          <p:nvPr>
            <p:ph type="body" idx="1"/>
          </p:nvPr>
        </p:nvSpPr>
        <p:spPr/>
        <p:txBody>
          <a:bodyPr/>
          <a:lstStyle/>
          <a:p>
            <a:pPr lvl="0"/>
            <a:r>
              <a:rPr lang="zh-CN" altLang="en-US" dirty="0" smtClean="0"/>
              <a:t>仿真实验结论</a:t>
            </a:r>
          </a:p>
          <a:p>
            <a:r>
              <a:rPr lang="zh-CN" altLang="en-US" dirty="0" smtClean="0"/>
              <a:t>项目取得成果</a:t>
            </a:r>
            <a:endParaRPr lang="en-US" altLang="zh-CN"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326" y="692696"/>
            <a:ext cx="6896795" cy="3714204"/>
          </a:xfrm>
          <a:prstGeom prst="rect">
            <a:avLst/>
          </a:prstGeom>
        </p:spPr>
      </p:pic>
    </p:spTree>
    <p:extLst>
      <p:ext uri="{BB962C8B-B14F-4D97-AF65-F5344CB8AC3E}">
        <p14:creationId xmlns:p14="http://schemas.microsoft.com/office/powerpoint/2010/main" val="7289182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项</a:t>
            </a:r>
            <a:r>
              <a:rPr lang="zh-CN" altLang="en-US" dirty="0" smtClean="0"/>
              <a:t>目结论</a:t>
            </a:r>
            <a:r>
              <a:rPr lang="en-US" altLang="zh-CN" dirty="0" smtClean="0"/>
              <a:t>——</a:t>
            </a:r>
            <a:r>
              <a:rPr lang="zh-CN" altLang="en-US" dirty="0" smtClean="0"/>
              <a:t>平台运行情况</a:t>
            </a:r>
            <a:endParaRPr lang="en-US" dirty="0"/>
          </a:p>
        </p:txBody>
      </p:sp>
      <p:sp>
        <p:nvSpPr>
          <p:cNvPr id="5" name="Content Placeholder 4"/>
          <p:cNvSpPr>
            <a:spLocks noGrp="1"/>
          </p:cNvSpPr>
          <p:nvPr>
            <p:ph idx="1"/>
          </p:nvPr>
        </p:nvSpPr>
        <p:spPr/>
        <p:txBody>
          <a:bodyPr/>
          <a:lstStyle/>
          <a:p>
            <a:r>
              <a:rPr lang="en-US" dirty="0" smtClean="0"/>
              <a:t> </a:t>
            </a:r>
            <a:r>
              <a:rPr lang="zh-CN" altLang="en-US" dirty="0" smtClean="0"/>
              <a:t>经过若干次高流量密度（道路饱和流量）和长时间（连续仿真运行</a:t>
            </a:r>
            <a:r>
              <a:rPr lang="en-US" altLang="zh-CN" dirty="0" smtClean="0"/>
              <a:t>48</a:t>
            </a:r>
            <a:r>
              <a:rPr lang="zh-CN" altLang="en-US" dirty="0" smtClean="0"/>
              <a:t>小时）压力测试，系统在以现实速度</a:t>
            </a:r>
            <a:r>
              <a:rPr lang="en-US" altLang="zh-CN" dirty="0" smtClean="0"/>
              <a:t>100</a:t>
            </a:r>
            <a:r>
              <a:rPr lang="zh-CN" altLang="en-US" dirty="0" smtClean="0"/>
              <a:t>倍速进行仿真时性能稳定，对系统资源的损耗较小。</a:t>
            </a:r>
            <a:endParaRPr lang="en-US" altLang="zh-CN" dirty="0" smtClean="0"/>
          </a:p>
          <a:p>
            <a:r>
              <a:rPr lang="en-US" dirty="0"/>
              <a:t> </a:t>
            </a:r>
            <a:r>
              <a:rPr lang="zh-CN" altLang="en-US" dirty="0" smtClean="0"/>
              <a:t>项目未来计划采用多线程并行计算，显卡调用等方式进一步提升性能参数</a:t>
            </a:r>
            <a:endParaRPr lang="en-US" altLang="zh-CN" dirty="0" smtClean="0"/>
          </a:p>
          <a:p>
            <a:r>
              <a:rPr lang="en-US" dirty="0"/>
              <a:t> </a:t>
            </a:r>
            <a:r>
              <a:rPr lang="zh-CN" altLang="en-US" dirty="0" smtClean="0"/>
              <a:t>目前平台已经可以稳定工作</a:t>
            </a:r>
            <a:endParaRPr lang="en-US" dirty="0"/>
          </a:p>
        </p:txBody>
      </p:sp>
    </p:spTree>
    <p:extLst>
      <p:ext uri="{BB962C8B-B14F-4D97-AF65-F5344CB8AC3E}">
        <p14:creationId xmlns:p14="http://schemas.microsoft.com/office/powerpoint/2010/main" val="126681454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模</a:t>
            </a:r>
            <a:r>
              <a:rPr lang="zh-CN" altLang="en-US" dirty="0" smtClean="0"/>
              <a:t>型修正的现实性和有效性</a:t>
            </a:r>
            <a:endParaRPr lang="en-US" dirty="0"/>
          </a:p>
        </p:txBody>
      </p:sp>
      <p:sp>
        <p:nvSpPr>
          <p:cNvPr id="3" name="Content Placeholder 2"/>
          <p:cNvSpPr>
            <a:spLocks noGrp="1"/>
          </p:cNvSpPr>
          <p:nvPr>
            <p:ph sz="half" idx="1"/>
          </p:nvPr>
        </p:nvSpPr>
        <p:spPr/>
        <p:txBody>
          <a:bodyPr/>
          <a:lstStyle/>
          <a:p>
            <a:r>
              <a:rPr lang="en-US" dirty="0" smtClean="0"/>
              <a:t> </a:t>
            </a:r>
            <a:r>
              <a:rPr lang="zh-CN" altLang="en-US" dirty="0"/>
              <a:t>优</a:t>
            </a:r>
            <a:r>
              <a:rPr lang="zh-CN" altLang="en-US" dirty="0" smtClean="0"/>
              <a:t>化跟驰模型用于自动驾驶</a:t>
            </a:r>
            <a:endParaRPr lang="en-US" altLang="zh-CN" dirty="0" smtClean="0"/>
          </a:p>
          <a:p>
            <a:pPr lvl="1"/>
            <a:r>
              <a:rPr lang="zh-CN" altLang="en-US" dirty="0" smtClean="0"/>
              <a:t>稳定且可以保持几乎恒定车距</a:t>
            </a:r>
            <a:endParaRPr lang="en-US" dirty="0"/>
          </a:p>
        </p:txBody>
      </p:sp>
      <p:sp>
        <p:nvSpPr>
          <p:cNvPr id="4" name="Content Placeholder 3"/>
          <p:cNvSpPr>
            <a:spLocks noGrp="1"/>
          </p:cNvSpPr>
          <p:nvPr>
            <p:ph sz="half" idx="2"/>
          </p:nvPr>
        </p:nvSpPr>
        <p:spPr/>
        <p:txBody>
          <a:bodyPr/>
          <a:lstStyle/>
          <a:p>
            <a:r>
              <a:rPr lang="en-US" dirty="0" smtClean="0"/>
              <a:t> </a:t>
            </a:r>
            <a:r>
              <a:rPr lang="zh-CN" altLang="en-US" dirty="0" smtClean="0"/>
              <a:t>修改跟驰模型用于交通路口情形</a:t>
            </a:r>
            <a:endParaRPr lang="en-US" altLang="zh-CN" dirty="0" smtClean="0"/>
          </a:p>
          <a:p>
            <a:pPr lvl="1"/>
            <a:r>
              <a:rPr lang="zh-CN" altLang="en-US" dirty="0" smtClean="0"/>
              <a:t> 跟驰距离随速度线性变化</a:t>
            </a:r>
            <a:endParaRPr lang="en-US" altLang="zh-CN" dirty="0" smtClean="0"/>
          </a:p>
          <a:p>
            <a:pPr lvl="1"/>
            <a:r>
              <a:rPr lang="en-US" dirty="0"/>
              <a:t> </a:t>
            </a:r>
            <a:r>
              <a:rPr lang="zh-CN" altLang="en-US" dirty="0" smtClean="0"/>
              <a:t>处理相关的边界问题</a:t>
            </a:r>
            <a:endParaRPr lang="en-US" altLang="zh-CN" dirty="0" smtClean="0"/>
          </a:p>
          <a:p>
            <a:pPr lvl="1"/>
            <a:r>
              <a:rPr lang="en-US" dirty="0"/>
              <a:t> </a:t>
            </a:r>
            <a:r>
              <a:rPr lang="zh-CN" altLang="en-US" dirty="0"/>
              <a:t>仿</a:t>
            </a:r>
            <a:r>
              <a:rPr lang="zh-CN" altLang="en-US" dirty="0" smtClean="0"/>
              <a:t>真结果运行良好</a:t>
            </a:r>
            <a:endParaRPr lang="en-US" altLang="zh-CN" dirty="0" smtClean="0"/>
          </a:p>
          <a:p>
            <a:pPr lvl="1"/>
            <a:r>
              <a:rPr lang="en-US" dirty="0"/>
              <a:t> </a:t>
            </a:r>
            <a:r>
              <a:rPr lang="zh-CN" altLang="en-US" dirty="0" smtClean="0"/>
              <a:t>和</a:t>
            </a:r>
            <a:r>
              <a:rPr lang="en-US" altLang="zh-CN" dirty="0" smtClean="0"/>
              <a:t>VISSIM</a:t>
            </a:r>
            <a:r>
              <a:rPr lang="zh-CN" altLang="en-US" smtClean="0"/>
              <a:t>经典值基本相近</a:t>
            </a:r>
            <a:endParaRPr lang="en-US" dirty="0"/>
          </a:p>
        </p:txBody>
      </p:sp>
      <p:pic>
        <p:nvPicPr>
          <p:cNvPr id="6" name="Picture 5"/>
          <p:cNvPicPr>
            <a:picLocks noChangeAspect="1"/>
          </p:cNvPicPr>
          <p:nvPr/>
        </p:nvPicPr>
        <p:blipFill>
          <a:blip r:embed="rId3"/>
          <a:stretch>
            <a:fillRect/>
          </a:stretch>
        </p:blipFill>
        <p:spPr>
          <a:xfrm>
            <a:off x="611188" y="3592198"/>
            <a:ext cx="3956050" cy="2429190"/>
          </a:xfrm>
          <a:prstGeom prst="rect">
            <a:avLst/>
          </a:prstGeom>
        </p:spPr>
      </p:pic>
    </p:spTree>
    <p:extLst>
      <p:ext uri="{BB962C8B-B14F-4D97-AF65-F5344CB8AC3E}">
        <p14:creationId xmlns:p14="http://schemas.microsoft.com/office/powerpoint/2010/main" val="74854311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11560" y="1198903"/>
            <a:ext cx="2304256" cy="720725"/>
          </a:xfrm>
        </p:spPr>
        <p:txBody>
          <a:bodyPr/>
          <a:lstStyle/>
          <a:p>
            <a:r>
              <a:rPr lang="en-US" dirty="0" smtClean="0"/>
              <a:t>OUTLINE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95736" y="692696"/>
            <a:ext cx="6483399" cy="5513766"/>
          </a:xfrm>
        </p:spPr>
      </p:pic>
    </p:spTree>
    <p:extLst>
      <p:ext uri="{BB962C8B-B14F-4D97-AF65-F5344CB8AC3E}">
        <p14:creationId xmlns:p14="http://schemas.microsoft.com/office/powerpoint/2010/main" val="1684475633"/>
      </p:ext>
    </p:extLst>
  </p:cSld>
  <p:clrMapOvr>
    <a:masterClrMapping/>
  </p:clrMapOvr>
  <p:transition advTm="5034">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项目结论</a:t>
            </a:r>
            <a:r>
              <a:rPr lang="en-US" altLang="zh-CN" dirty="0" smtClean="0"/>
              <a:t>——</a:t>
            </a:r>
            <a:r>
              <a:rPr lang="zh-CN" altLang="en-US" dirty="0" smtClean="0"/>
              <a:t>模型分析</a:t>
            </a:r>
            <a:endParaRPr lang="en-US" dirty="0"/>
          </a:p>
        </p:txBody>
      </p:sp>
      <p:sp>
        <p:nvSpPr>
          <p:cNvPr id="3" name="Content Placeholder 2"/>
          <p:cNvSpPr>
            <a:spLocks noGrp="1"/>
          </p:cNvSpPr>
          <p:nvPr>
            <p:ph idx="1"/>
          </p:nvPr>
        </p:nvSpPr>
        <p:spPr>
          <a:xfrm>
            <a:off x="611188" y="1735403"/>
            <a:ext cx="8064500" cy="4429901"/>
          </a:xfrm>
        </p:spPr>
        <p:txBody>
          <a:bodyPr/>
          <a:lstStyle/>
          <a:p>
            <a:r>
              <a:rPr lang="en-US" dirty="0" smtClean="0"/>
              <a:t> </a:t>
            </a:r>
            <a:r>
              <a:rPr lang="zh-CN" altLang="en-US" dirty="0" smtClean="0"/>
              <a:t>路口疏散数据结构的可靠性和稳定性</a:t>
            </a:r>
            <a:endParaRPr lang="en-US" altLang="zh-CN" dirty="0" smtClean="0"/>
          </a:p>
          <a:p>
            <a:pPr lvl="1"/>
            <a:r>
              <a:rPr lang="zh-CN" altLang="en-US" dirty="0"/>
              <a:t>经</a:t>
            </a:r>
            <a:r>
              <a:rPr lang="zh-CN" altLang="en-US" dirty="0" smtClean="0"/>
              <a:t>过仿真验证，查阅资料和相关文献以及实地对交通路口的通行情况的调研可以知道</a:t>
            </a:r>
            <a:endParaRPr lang="en-US" altLang="zh-CN" dirty="0"/>
          </a:p>
          <a:p>
            <a:pPr lvl="2"/>
            <a:r>
              <a:rPr lang="zh-CN" altLang="en-US" dirty="0" smtClean="0"/>
              <a:t> 路口疏散队列根本的改变了现实交通的通行方式</a:t>
            </a:r>
            <a:endParaRPr lang="en-US" altLang="zh-CN" dirty="0" smtClean="0"/>
          </a:p>
          <a:p>
            <a:pPr lvl="2"/>
            <a:r>
              <a:rPr lang="zh-CN" altLang="en-US" dirty="0" smtClean="0"/>
              <a:t> 路口疏散队列没有改变整个路口的宏观通行统计</a:t>
            </a:r>
            <a:endParaRPr lang="en-US" altLang="zh-CN" dirty="0" smtClean="0"/>
          </a:p>
          <a:p>
            <a:pPr lvl="0"/>
            <a:r>
              <a:rPr lang="en-US" altLang="zh-CN" dirty="0" smtClean="0"/>
              <a:t> </a:t>
            </a:r>
            <a:r>
              <a:rPr lang="zh-CN" altLang="en-US" dirty="0" smtClean="0"/>
              <a:t>效率统计的方式</a:t>
            </a:r>
            <a:endParaRPr lang="en-US" altLang="zh-CN" dirty="0" smtClean="0"/>
          </a:p>
          <a:p>
            <a:pPr lvl="1"/>
            <a:r>
              <a:rPr lang="zh-CN" altLang="en-US" dirty="0"/>
              <a:t>经</a:t>
            </a:r>
            <a:r>
              <a:rPr lang="zh-CN" altLang="en-US" dirty="0" smtClean="0"/>
              <a:t>过查阅相关通用文献和对驾驶员进行的调研中，采用如下几个效率统计方式评价模型比较</a:t>
            </a:r>
            <a:r>
              <a:rPr lang="zh-CN" altLang="en-US" smtClean="0"/>
              <a:t>合适</a:t>
            </a:r>
            <a:endParaRPr lang="en-US" altLang="zh-CN" dirty="0" smtClean="0"/>
          </a:p>
        </p:txBody>
      </p:sp>
    </p:spTree>
    <p:extLst>
      <p:ext uri="{BB962C8B-B14F-4D97-AF65-F5344CB8AC3E}">
        <p14:creationId xmlns:p14="http://schemas.microsoft.com/office/powerpoint/2010/main" val="88133373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0728"/>
            <a:ext cx="6480175" cy="720725"/>
          </a:xfrm>
        </p:spPr>
        <p:txBody>
          <a:bodyPr/>
          <a:lstStyle/>
          <a:p>
            <a:r>
              <a:rPr lang="zh-CN" altLang="en-US" dirty="0" smtClean="0"/>
              <a:t>模型的</a:t>
            </a:r>
            <a:r>
              <a:rPr lang="zh-CN" altLang="en-US" dirty="0"/>
              <a:t>评</a:t>
            </a:r>
            <a:r>
              <a:rPr lang="zh-CN" altLang="en-US" dirty="0" smtClean="0"/>
              <a:t>价</a:t>
            </a:r>
            <a:r>
              <a:rPr lang="en-US" altLang="zh-CN" dirty="0" smtClean="0"/>
              <a:t>——</a:t>
            </a:r>
            <a:r>
              <a:rPr lang="zh-CN" altLang="en-US" dirty="0"/>
              <a:t>平</a:t>
            </a:r>
            <a:r>
              <a:rPr lang="zh-CN" altLang="en-US" dirty="0" smtClean="0"/>
              <a:t>均延误</a:t>
            </a:r>
            <a:endParaRPr lang="en-US" dirty="0"/>
          </a:p>
        </p:txBody>
      </p:sp>
      <p:sp>
        <p:nvSpPr>
          <p:cNvPr id="5" name="Content Placeholder 4"/>
          <p:cNvSpPr>
            <a:spLocks noGrp="1"/>
          </p:cNvSpPr>
          <p:nvPr>
            <p:ph sz="half" idx="2"/>
          </p:nvPr>
        </p:nvSpPr>
        <p:spPr/>
        <p:txBody>
          <a:bodyPr/>
          <a:lstStyle/>
          <a:p>
            <a:r>
              <a:rPr lang="zh-CN" altLang="en-US" dirty="0"/>
              <a:t>三</a:t>
            </a:r>
            <a:r>
              <a:rPr lang="zh-CN" altLang="en-US" dirty="0" smtClean="0"/>
              <a:t>种模型的平均延误随着车流量的升高而升高</a:t>
            </a:r>
            <a:endParaRPr lang="en-US" altLang="zh-CN" dirty="0" smtClean="0"/>
          </a:p>
          <a:p>
            <a:r>
              <a:rPr lang="zh-CN" altLang="en-US" dirty="0"/>
              <a:t>无速</a:t>
            </a:r>
            <a:r>
              <a:rPr lang="zh-CN" altLang="en-US" dirty="0" smtClean="0"/>
              <a:t>度引导</a:t>
            </a:r>
            <a:r>
              <a:rPr lang="en-US" altLang="zh-CN" dirty="0"/>
              <a:t>&gt;</a:t>
            </a:r>
            <a:r>
              <a:rPr lang="zh-CN" altLang="en-US" dirty="0" smtClean="0"/>
              <a:t>单车速度引导</a:t>
            </a:r>
            <a:r>
              <a:rPr lang="en-US" altLang="zh-CN" dirty="0" smtClean="0"/>
              <a:t>&gt;</a:t>
            </a:r>
            <a:r>
              <a:rPr lang="zh-CN" altLang="en-US" dirty="0" smtClean="0"/>
              <a:t>多车车路协同</a:t>
            </a:r>
            <a:endParaRPr lang="en-US" altLang="zh-CN" dirty="0" smtClean="0"/>
          </a:p>
          <a:p>
            <a:r>
              <a:rPr lang="zh-CN" altLang="en-US" dirty="0" smtClean="0"/>
              <a:t>存在明显的转折点，理论上计算转折点是饱和车流量</a:t>
            </a:r>
            <a:r>
              <a:rPr lang="en-US" dirty="0" smtClean="0"/>
              <a:t> </a:t>
            </a:r>
            <a:endParaRPr lang="en-US" dirty="0"/>
          </a:p>
        </p:txBody>
      </p:sp>
      <p:graphicFrame>
        <p:nvGraphicFramePr>
          <p:cNvPr id="6" name="图表 7"/>
          <p:cNvGraphicFramePr>
            <a:graphicFrameLocks noGrp="1"/>
          </p:cNvGraphicFramePr>
          <p:nvPr>
            <p:ph sz="half" idx="1"/>
          </p:nvPr>
        </p:nvGraphicFramePr>
        <p:xfrm>
          <a:off x="611188" y="1916113"/>
          <a:ext cx="3956050" cy="41052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3080039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平均</a:t>
            </a:r>
            <a:r>
              <a:rPr lang="zh-CN" altLang="en-US" dirty="0"/>
              <a:t>停</a:t>
            </a:r>
            <a:r>
              <a:rPr lang="zh-CN" altLang="en-US" dirty="0" smtClean="0"/>
              <a:t>车次数</a:t>
            </a:r>
            <a:r>
              <a:rPr lang="en-US" altLang="zh-CN" dirty="0" smtClean="0"/>
              <a:t>/</a:t>
            </a:r>
            <a:r>
              <a:rPr lang="zh-CN" altLang="en-US" dirty="0" smtClean="0"/>
              <a:t>时间结果</a:t>
            </a:r>
            <a:endParaRPr lang="en-US" dirty="0"/>
          </a:p>
        </p:txBody>
      </p:sp>
      <p:graphicFrame>
        <p:nvGraphicFramePr>
          <p:cNvPr id="6" name="图表 9"/>
          <p:cNvGraphicFramePr>
            <a:graphicFrameLocks noGrp="1"/>
          </p:cNvGraphicFramePr>
          <p:nvPr>
            <p:ph sz="half" idx="1"/>
          </p:nvPr>
        </p:nvGraphicFramePr>
        <p:xfrm>
          <a:off x="611188" y="1916113"/>
          <a:ext cx="3956050" cy="41052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图表 6"/>
          <p:cNvGraphicFramePr>
            <a:graphicFrameLocks noGrp="1"/>
          </p:cNvGraphicFramePr>
          <p:nvPr>
            <p:ph sz="half" idx="2"/>
          </p:nvPr>
        </p:nvGraphicFramePr>
        <p:xfrm>
          <a:off x="4719638" y="1916113"/>
          <a:ext cx="3956050" cy="41052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9219231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混合驾驶情况的评估</a:t>
            </a:r>
            <a:endParaRPr lang="en-US" dirty="0"/>
          </a:p>
        </p:txBody>
      </p:sp>
      <p:sp>
        <p:nvSpPr>
          <p:cNvPr id="4" name="Content Placeholder 3"/>
          <p:cNvSpPr>
            <a:spLocks noGrp="1"/>
          </p:cNvSpPr>
          <p:nvPr>
            <p:ph sz="half" idx="2"/>
          </p:nvPr>
        </p:nvSpPr>
        <p:spPr/>
        <p:txBody>
          <a:bodyPr/>
          <a:lstStyle/>
          <a:p>
            <a:r>
              <a:rPr lang="en-US" dirty="0" smtClean="0"/>
              <a:t> </a:t>
            </a:r>
            <a:r>
              <a:rPr lang="zh-CN" altLang="en-US" dirty="0" smtClean="0"/>
              <a:t>以平均延误作为一个评价标准</a:t>
            </a:r>
            <a:endParaRPr lang="en-US" altLang="zh-CN" dirty="0" smtClean="0"/>
          </a:p>
          <a:p>
            <a:r>
              <a:rPr lang="en-US" dirty="0" smtClean="0"/>
              <a:t> </a:t>
            </a:r>
            <a:r>
              <a:rPr lang="zh-CN" altLang="en-US" dirty="0" smtClean="0"/>
              <a:t>可以看到前</a:t>
            </a:r>
            <a:r>
              <a:rPr lang="en-US" altLang="zh-CN" dirty="0" smtClean="0"/>
              <a:t>20%</a:t>
            </a:r>
            <a:r>
              <a:rPr lang="zh-CN" altLang="en-US" dirty="0" smtClean="0"/>
              <a:t>相差不大</a:t>
            </a:r>
            <a:endParaRPr lang="en-US" altLang="zh-CN" dirty="0" smtClean="0"/>
          </a:p>
          <a:p>
            <a:r>
              <a:rPr lang="en-US" dirty="0" smtClean="0"/>
              <a:t> 30%</a:t>
            </a:r>
            <a:r>
              <a:rPr lang="zh-CN" altLang="en-US" dirty="0" smtClean="0"/>
              <a:t>到</a:t>
            </a:r>
            <a:r>
              <a:rPr lang="en-US" altLang="zh-CN" dirty="0" smtClean="0"/>
              <a:t>40%</a:t>
            </a:r>
            <a:r>
              <a:rPr lang="zh-CN" altLang="en-US" dirty="0" smtClean="0"/>
              <a:t>出现明显差异</a:t>
            </a:r>
            <a:endParaRPr lang="en-US" altLang="zh-CN" dirty="0" smtClean="0"/>
          </a:p>
          <a:p>
            <a:r>
              <a:rPr lang="en-US" dirty="0" smtClean="0"/>
              <a:t> 50%</a:t>
            </a:r>
            <a:r>
              <a:rPr lang="zh-CN" altLang="en-US" dirty="0" smtClean="0"/>
              <a:t>以上基本稳定</a:t>
            </a:r>
            <a:endParaRPr lang="en-US" altLang="zh-CN" dirty="0" smtClean="0"/>
          </a:p>
        </p:txBody>
      </p:sp>
      <p:graphicFrame>
        <p:nvGraphicFramePr>
          <p:cNvPr id="7" name="图表 1"/>
          <p:cNvGraphicFramePr>
            <a:graphicFrameLocks noGrp="1"/>
          </p:cNvGraphicFramePr>
          <p:nvPr>
            <p:ph sz="half" idx="1"/>
          </p:nvPr>
        </p:nvGraphicFramePr>
        <p:xfrm>
          <a:off x="611188" y="1916113"/>
          <a:ext cx="3956050" cy="41052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002529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其他统计特征分析</a:t>
            </a:r>
            <a:endParaRPr lang="en-US" dirty="0"/>
          </a:p>
        </p:txBody>
      </p:sp>
      <p:sp>
        <p:nvSpPr>
          <p:cNvPr id="4" name="Content Placeholder 3"/>
          <p:cNvSpPr>
            <a:spLocks noGrp="1"/>
          </p:cNvSpPr>
          <p:nvPr>
            <p:ph sz="half" idx="2"/>
          </p:nvPr>
        </p:nvSpPr>
        <p:spPr/>
        <p:txBody>
          <a:bodyPr/>
          <a:lstStyle/>
          <a:p>
            <a:r>
              <a:rPr lang="en-US" dirty="0" smtClean="0"/>
              <a:t> </a:t>
            </a:r>
            <a:r>
              <a:rPr lang="zh-CN" altLang="en-US" dirty="0" smtClean="0"/>
              <a:t>以延误时间的箱状图分析</a:t>
            </a:r>
            <a:endParaRPr lang="en-US" altLang="zh-CN" dirty="0" smtClean="0"/>
          </a:p>
          <a:p>
            <a:r>
              <a:rPr lang="en-US" dirty="0"/>
              <a:t> </a:t>
            </a:r>
            <a:r>
              <a:rPr lang="zh-CN" altLang="en-US" dirty="0"/>
              <a:t>采</a:t>
            </a:r>
            <a:r>
              <a:rPr lang="zh-CN" altLang="en-US" dirty="0" smtClean="0"/>
              <a:t>用了更好的控制策略之后</a:t>
            </a:r>
            <a:endParaRPr lang="en-US" altLang="zh-CN" dirty="0" smtClean="0"/>
          </a:p>
          <a:p>
            <a:pPr lvl="1"/>
            <a:r>
              <a:rPr lang="zh-CN" altLang="en-US" dirty="0"/>
              <a:t>平均</a:t>
            </a:r>
            <a:r>
              <a:rPr lang="zh-CN" altLang="en-US" dirty="0" smtClean="0"/>
              <a:t>值下降</a:t>
            </a:r>
            <a:endParaRPr lang="en-US" altLang="zh-CN" dirty="0" smtClean="0"/>
          </a:p>
          <a:p>
            <a:pPr lvl="1"/>
            <a:r>
              <a:rPr lang="zh-CN" altLang="en-US" dirty="0"/>
              <a:t>最</a:t>
            </a:r>
            <a:r>
              <a:rPr lang="zh-CN" altLang="en-US" dirty="0" smtClean="0"/>
              <a:t>大延误时间下降</a:t>
            </a:r>
            <a:endParaRPr lang="en-US" altLang="zh-CN" dirty="0" smtClean="0"/>
          </a:p>
          <a:p>
            <a:pPr lvl="1"/>
            <a:r>
              <a:rPr lang="zh-CN" altLang="en-US" dirty="0" smtClean="0"/>
              <a:t>有着很好的实用性</a:t>
            </a:r>
            <a:endParaRPr lang="en-US" dirty="0"/>
          </a:p>
        </p:txBody>
      </p:sp>
      <p:pic>
        <p:nvPicPr>
          <p:cNvPr id="6" name="图片 2"/>
          <p:cNvPicPr>
            <a:picLocks noGrp="1"/>
          </p:cNvPicPr>
          <p:nvPr>
            <p:ph sz="half" idx="1"/>
          </p:nvPr>
        </p:nvPicPr>
        <p:blipFill>
          <a:blip r:embed="rId3">
            <a:extLst>
              <a:ext uri="{28A0092B-C50C-407E-A947-70E740481C1C}">
                <a14:useLocalDpi xmlns:a14="http://schemas.microsoft.com/office/drawing/2010/main" val="0"/>
              </a:ext>
            </a:extLst>
          </a:blip>
          <a:srcRect r="4348"/>
          <a:stretch>
            <a:fillRect/>
          </a:stretch>
        </p:blipFill>
        <p:spPr>
          <a:xfrm>
            <a:off x="611188" y="2313739"/>
            <a:ext cx="3956050" cy="3310023"/>
          </a:xfrm>
          <a:prstGeom prst="rect">
            <a:avLst/>
          </a:prstGeom>
          <a:noFill/>
          <a:ln>
            <a:noFill/>
          </a:ln>
        </p:spPr>
      </p:pic>
    </p:spTree>
    <p:extLst>
      <p:ext uri="{BB962C8B-B14F-4D97-AF65-F5344CB8AC3E}">
        <p14:creationId xmlns:p14="http://schemas.microsoft.com/office/powerpoint/2010/main" val="168311093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仿真分析结论</a:t>
            </a:r>
            <a:endParaRPr lang="en-US" dirty="0"/>
          </a:p>
        </p:txBody>
      </p:sp>
      <p:sp>
        <p:nvSpPr>
          <p:cNvPr id="3" name="Content Placeholder 2"/>
          <p:cNvSpPr>
            <a:spLocks noGrp="1"/>
          </p:cNvSpPr>
          <p:nvPr>
            <p:ph idx="1"/>
          </p:nvPr>
        </p:nvSpPr>
        <p:spPr/>
        <p:txBody>
          <a:bodyPr/>
          <a:lstStyle/>
          <a:p>
            <a:r>
              <a:rPr lang="en-US" dirty="0" smtClean="0"/>
              <a:t> </a:t>
            </a:r>
            <a:r>
              <a:rPr lang="zh-CN" altLang="en-US" dirty="0" smtClean="0"/>
              <a:t>交通性能随着采用更高级的策略之后出现了优化</a:t>
            </a:r>
            <a:endParaRPr lang="en-US" altLang="zh-CN" dirty="0" smtClean="0"/>
          </a:p>
          <a:p>
            <a:r>
              <a:rPr lang="en-US" dirty="0"/>
              <a:t> </a:t>
            </a:r>
            <a:r>
              <a:rPr lang="zh-CN" altLang="en-US" dirty="0" smtClean="0"/>
              <a:t>随着车流量的变化存在临界点</a:t>
            </a:r>
            <a:endParaRPr lang="en-US" altLang="zh-CN" dirty="0" smtClean="0"/>
          </a:p>
          <a:p>
            <a:r>
              <a:rPr lang="en-US" dirty="0"/>
              <a:t> </a:t>
            </a:r>
            <a:r>
              <a:rPr lang="zh-CN" altLang="en-US" dirty="0" smtClean="0"/>
              <a:t>混合驾驶模型曲线给出了符合认知的运行效果并提示了交通效率和装车率关系</a:t>
            </a:r>
            <a:endParaRPr lang="en-US" altLang="zh-CN" dirty="0" smtClean="0"/>
          </a:p>
          <a:p>
            <a:r>
              <a:rPr lang="en-US" dirty="0"/>
              <a:t> </a:t>
            </a:r>
            <a:r>
              <a:rPr lang="zh-CN" altLang="en-US" dirty="0" smtClean="0"/>
              <a:t>对车辆延误时间分布的最大值进行了优化</a:t>
            </a:r>
            <a:endParaRPr lang="en-US" dirty="0"/>
          </a:p>
        </p:txBody>
      </p:sp>
    </p:spTree>
    <p:extLst>
      <p:ext uri="{BB962C8B-B14F-4D97-AF65-F5344CB8AC3E}">
        <p14:creationId xmlns:p14="http://schemas.microsoft.com/office/powerpoint/2010/main" val="170314221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项目取得成果</a:t>
            </a:r>
            <a:endParaRPr lang="en-US" dirty="0"/>
          </a:p>
        </p:txBody>
      </p:sp>
      <p:sp>
        <p:nvSpPr>
          <p:cNvPr id="3" name="Content Placeholder 2"/>
          <p:cNvSpPr>
            <a:spLocks noGrp="1"/>
          </p:cNvSpPr>
          <p:nvPr>
            <p:ph idx="1"/>
          </p:nvPr>
        </p:nvSpPr>
        <p:spPr>
          <a:xfrm>
            <a:off x="5939012" y="1701800"/>
            <a:ext cx="2736676" cy="4105275"/>
          </a:xfrm>
        </p:spPr>
        <p:txBody>
          <a:bodyPr/>
          <a:lstStyle/>
          <a:p>
            <a:pPr algn="dist"/>
            <a:r>
              <a:rPr lang="zh-CN" altLang="en-US" dirty="0" smtClean="0"/>
              <a:t>美赛</a:t>
            </a:r>
            <a:r>
              <a:rPr lang="en-US" altLang="zh-CN" dirty="0" smtClean="0"/>
              <a:t>(MCM)</a:t>
            </a:r>
            <a:endParaRPr lang="en-US" altLang="zh-CN" dirty="0"/>
          </a:p>
          <a:p>
            <a:pPr lvl="1" algn="dist"/>
            <a:r>
              <a:rPr lang="zh-CN" altLang="en-US" dirty="0" smtClean="0"/>
              <a:t>特等奖入围</a:t>
            </a:r>
            <a:r>
              <a:rPr lang="en-US" altLang="zh-CN" dirty="0" smtClean="0"/>
              <a:t>(Finalist)</a:t>
            </a:r>
          </a:p>
          <a:p>
            <a:pPr marL="457200" lvl="1" indent="0" algn="dist">
              <a:buNone/>
            </a:pPr>
            <a:endParaRPr lang="en-US" altLang="zh-CN" dirty="0" smtClean="0"/>
          </a:p>
          <a:p>
            <a:pPr lvl="1" algn="dist"/>
            <a:r>
              <a:rPr lang="zh-CN" altLang="en-US" dirty="0"/>
              <a:t>智</a:t>
            </a:r>
            <a:r>
              <a:rPr lang="zh-CN" altLang="en-US" dirty="0" smtClean="0"/>
              <a:t>能交通方向赛题，采用本项目使用模型建模</a:t>
            </a:r>
            <a:endParaRPr lang="en-US" dirty="0"/>
          </a:p>
        </p:txBody>
      </p:sp>
      <p:pic>
        <p:nvPicPr>
          <p:cNvPr id="4" name="Picture 3"/>
          <p:cNvPicPr>
            <a:picLocks noChangeAspect="1"/>
          </p:cNvPicPr>
          <p:nvPr/>
        </p:nvPicPr>
        <p:blipFill>
          <a:blip r:embed="rId3"/>
          <a:stretch>
            <a:fillRect/>
          </a:stretch>
        </p:blipFill>
        <p:spPr>
          <a:xfrm>
            <a:off x="0" y="1531578"/>
            <a:ext cx="5779781" cy="4490529"/>
          </a:xfrm>
          <a:prstGeom prst="rect">
            <a:avLst/>
          </a:prstGeom>
        </p:spPr>
      </p:pic>
    </p:spTree>
    <p:extLst>
      <p:ext uri="{BB962C8B-B14F-4D97-AF65-F5344CB8AC3E}">
        <p14:creationId xmlns:p14="http://schemas.microsoft.com/office/powerpoint/2010/main" val="249234194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51495"/>
          <a:stretch/>
        </p:blipFill>
        <p:spPr>
          <a:xfrm>
            <a:off x="611187" y="3284984"/>
            <a:ext cx="7260617" cy="2665115"/>
          </a:xfrm>
          <a:prstGeom prst="rect">
            <a:avLst/>
          </a:prstGeom>
        </p:spPr>
      </p:pic>
      <p:sp>
        <p:nvSpPr>
          <p:cNvPr id="2" name="Title 1"/>
          <p:cNvSpPr>
            <a:spLocks noGrp="1"/>
          </p:cNvSpPr>
          <p:nvPr>
            <p:ph type="title"/>
          </p:nvPr>
        </p:nvSpPr>
        <p:spPr/>
        <p:txBody>
          <a:bodyPr/>
          <a:lstStyle/>
          <a:p>
            <a:r>
              <a:rPr lang="zh-CN" altLang="en-US" sz="3200" dirty="0" smtClean="0"/>
              <a:t>智能交通仿真平台的发布和维护</a:t>
            </a:r>
            <a:endParaRPr lang="en-US" sz="3200" dirty="0"/>
          </a:p>
        </p:txBody>
      </p:sp>
      <p:sp>
        <p:nvSpPr>
          <p:cNvPr id="3" name="Content Placeholder 2"/>
          <p:cNvSpPr>
            <a:spLocks noGrp="1"/>
          </p:cNvSpPr>
          <p:nvPr>
            <p:ph idx="1"/>
          </p:nvPr>
        </p:nvSpPr>
        <p:spPr>
          <a:xfrm>
            <a:off x="611188" y="1844824"/>
            <a:ext cx="8064500" cy="4105275"/>
          </a:xfrm>
        </p:spPr>
        <p:txBody>
          <a:bodyPr/>
          <a:lstStyle/>
          <a:p>
            <a:r>
              <a:rPr lang="zh-CN" altLang="en-US" dirty="0" smtClean="0"/>
              <a:t>即将代码开源共享 （平台第一作者）</a:t>
            </a:r>
            <a:endParaRPr lang="en-US" altLang="zh-CN" dirty="0" smtClean="0"/>
          </a:p>
          <a:p>
            <a:r>
              <a:rPr lang="zh-CN" altLang="en-US" dirty="0" smtClean="0"/>
              <a:t>已经完成程序文档的撰写 （中英文）</a:t>
            </a:r>
            <a:endParaRPr lang="en-US" dirty="0"/>
          </a:p>
        </p:txBody>
      </p:sp>
    </p:spTree>
    <p:extLst>
      <p:ext uri="{BB962C8B-B14F-4D97-AF65-F5344CB8AC3E}">
        <p14:creationId xmlns:p14="http://schemas.microsoft.com/office/powerpoint/2010/main" val="185207483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论文的撰写</a:t>
            </a:r>
            <a:endParaRPr lang="en-US" dirty="0"/>
          </a:p>
        </p:txBody>
      </p:sp>
      <p:sp>
        <p:nvSpPr>
          <p:cNvPr id="3" name="Content Placeholder 2"/>
          <p:cNvSpPr>
            <a:spLocks noGrp="1"/>
          </p:cNvSpPr>
          <p:nvPr>
            <p:ph idx="1"/>
          </p:nvPr>
        </p:nvSpPr>
        <p:spPr/>
        <p:txBody>
          <a:bodyPr/>
          <a:lstStyle/>
          <a:p>
            <a:r>
              <a:rPr lang="zh-CN" altLang="en-US" dirty="0"/>
              <a:t>正</a:t>
            </a:r>
            <a:r>
              <a:rPr lang="zh-CN" altLang="en-US" dirty="0" smtClean="0"/>
              <a:t>在撰写有关仿真系统算法和数据结构的论文（第一作者），即将投稿</a:t>
            </a:r>
            <a:r>
              <a:rPr lang="en-US" altLang="zh-CN" dirty="0" smtClean="0"/>
              <a:t>EI</a:t>
            </a:r>
            <a:r>
              <a:rPr lang="zh-CN" altLang="en-US" dirty="0" smtClean="0"/>
              <a:t>会议</a:t>
            </a:r>
            <a:endParaRPr lang="en-US" altLang="zh-CN" dirty="0" smtClean="0"/>
          </a:p>
          <a:p>
            <a:r>
              <a:rPr lang="zh-CN" altLang="en-US" dirty="0" smtClean="0"/>
              <a:t>完成有关车路协同主动控制策略的论文并正在准备投稿（第二作者</a:t>
            </a:r>
            <a:r>
              <a:rPr lang="zh-CN" altLang="en-US" dirty="0"/>
              <a:t>），即将投稿</a:t>
            </a:r>
            <a:r>
              <a:rPr lang="en-US" altLang="zh-CN" dirty="0"/>
              <a:t>SCI</a:t>
            </a:r>
            <a:r>
              <a:rPr lang="zh-CN" altLang="en-US" dirty="0"/>
              <a:t>期</a:t>
            </a:r>
            <a:r>
              <a:rPr lang="zh-CN" altLang="en-US" dirty="0" smtClean="0"/>
              <a:t>刊</a:t>
            </a:r>
            <a:endParaRPr lang="en-US" altLang="zh-CN" dirty="0" smtClean="0"/>
          </a:p>
          <a:p>
            <a:pPr lvl="1"/>
            <a:r>
              <a:rPr lang="en-US" altLang="zh-CN" sz="2400" dirty="0" smtClean="0"/>
              <a:t>&lt;A Simulation System and Speed Guidance Algorithms of Intersection Traffic Control Using Connected Vehicle Technology&gt; </a:t>
            </a:r>
          </a:p>
        </p:txBody>
      </p:sp>
    </p:spTree>
    <p:extLst>
      <p:ext uri="{BB962C8B-B14F-4D97-AF65-F5344CB8AC3E}">
        <p14:creationId xmlns:p14="http://schemas.microsoft.com/office/powerpoint/2010/main" val="213462885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项目收获</a:t>
            </a:r>
            <a:endParaRPr lang="en-US" dirty="0"/>
          </a:p>
        </p:txBody>
      </p:sp>
      <p:sp>
        <p:nvSpPr>
          <p:cNvPr id="3" name="Content Placeholder 2"/>
          <p:cNvSpPr>
            <a:spLocks noGrp="1"/>
          </p:cNvSpPr>
          <p:nvPr>
            <p:ph idx="1"/>
          </p:nvPr>
        </p:nvSpPr>
        <p:spPr>
          <a:xfrm>
            <a:off x="611188" y="1701800"/>
            <a:ext cx="8064500" cy="4105275"/>
          </a:xfrm>
        </p:spPr>
        <p:txBody>
          <a:bodyPr/>
          <a:lstStyle/>
          <a:p>
            <a:pPr>
              <a:lnSpc>
                <a:spcPct val="150000"/>
              </a:lnSpc>
            </a:pPr>
            <a:r>
              <a:rPr lang="zh-CN" altLang="en-US" dirty="0" smtClean="0"/>
              <a:t>科研能力的提升</a:t>
            </a:r>
            <a:endParaRPr lang="en-US" altLang="zh-CN" dirty="0" smtClean="0"/>
          </a:p>
          <a:p>
            <a:pPr lvl="1">
              <a:lnSpc>
                <a:spcPct val="150000"/>
              </a:lnSpc>
            </a:pPr>
            <a:r>
              <a:rPr lang="zh-CN" altLang="en-US" dirty="0" smtClean="0"/>
              <a:t> 自学新知识，了解所在领域</a:t>
            </a:r>
            <a:endParaRPr lang="en-US" altLang="zh-CN" dirty="0" smtClean="0"/>
          </a:p>
          <a:p>
            <a:pPr lvl="1">
              <a:lnSpc>
                <a:spcPct val="150000"/>
              </a:lnSpc>
            </a:pPr>
            <a:r>
              <a:rPr lang="en-US" dirty="0"/>
              <a:t> </a:t>
            </a:r>
            <a:r>
              <a:rPr lang="zh-CN" altLang="en-US" dirty="0" smtClean="0"/>
              <a:t>完善原有模型并进行创新</a:t>
            </a:r>
            <a:endParaRPr lang="en-US" altLang="zh-CN" dirty="0" smtClean="0"/>
          </a:p>
          <a:p>
            <a:pPr lvl="1">
              <a:lnSpc>
                <a:spcPct val="150000"/>
              </a:lnSpc>
            </a:pPr>
            <a:r>
              <a:rPr lang="en-US" dirty="0" smtClean="0"/>
              <a:t> </a:t>
            </a:r>
            <a:r>
              <a:rPr lang="zh-CN" altLang="en-US" dirty="0" smtClean="0"/>
              <a:t>简化复杂问题，研究问题本质</a:t>
            </a:r>
            <a:endParaRPr lang="en-US" altLang="zh-CN" dirty="0" smtClean="0"/>
          </a:p>
          <a:p>
            <a:pPr lvl="1">
              <a:lnSpc>
                <a:spcPct val="150000"/>
              </a:lnSpc>
            </a:pPr>
            <a:r>
              <a:rPr lang="en-US" dirty="0"/>
              <a:t> </a:t>
            </a:r>
            <a:r>
              <a:rPr lang="zh-CN" altLang="en-US" dirty="0" smtClean="0"/>
              <a:t>综合分析问题</a:t>
            </a:r>
            <a:endParaRPr lang="en-US" altLang="zh-CN" dirty="0" smtClean="0"/>
          </a:p>
          <a:p>
            <a:pPr lvl="1">
              <a:lnSpc>
                <a:spcPct val="150000"/>
              </a:lnSpc>
            </a:pPr>
            <a:r>
              <a:rPr lang="en-US" dirty="0" smtClean="0"/>
              <a:t> </a:t>
            </a:r>
            <a:r>
              <a:rPr lang="zh-CN" altLang="en-US" dirty="0" smtClean="0"/>
              <a:t>实地调研，从实践中获得知识和灵感</a:t>
            </a:r>
            <a:endParaRPr lang="en-US" dirty="0"/>
          </a:p>
        </p:txBody>
      </p:sp>
      <p:pic>
        <p:nvPicPr>
          <p:cNvPr id="4" name="IMG_368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72200" y="764704"/>
            <a:ext cx="2699792" cy="4799630"/>
          </a:xfrm>
          <a:prstGeom prst="rect">
            <a:avLst/>
          </a:prstGeom>
        </p:spPr>
      </p:pic>
    </p:spTree>
    <p:extLst>
      <p:ext uri="{BB962C8B-B14F-4D97-AF65-F5344CB8AC3E}">
        <p14:creationId xmlns:p14="http://schemas.microsoft.com/office/powerpoint/2010/main" val="2172656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I</a:t>
            </a:r>
            <a:r>
              <a:rPr lang="zh-CN" altLang="en-US" dirty="0" smtClean="0"/>
              <a:t>：项目基础</a:t>
            </a:r>
            <a:endParaRPr lang="en-US" dirty="0"/>
          </a:p>
        </p:txBody>
      </p:sp>
      <p:sp>
        <p:nvSpPr>
          <p:cNvPr id="3" name="Text Placeholder 2"/>
          <p:cNvSpPr>
            <a:spLocks noGrp="1"/>
          </p:cNvSpPr>
          <p:nvPr>
            <p:ph type="body" idx="1"/>
          </p:nvPr>
        </p:nvSpPr>
        <p:spPr/>
        <p:txBody>
          <a:bodyPr/>
          <a:lstStyle/>
          <a:p>
            <a:pPr lvl="0"/>
            <a:r>
              <a:rPr lang="zh-CN" altLang="en-US" dirty="0" smtClean="0"/>
              <a:t>项目背景介绍</a:t>
            </a:r>
            <a:endParaRPr lang="en-US" altLang="zh-CN" dirty="0" smtClean="0"/>
          </a:p>
          <a:p>
            <a:pPr lvl="0"/>
            <a:r>
              <a:rPr lang="zh-CN" altLang="en-US" dirty="0" smtClean="0"/>
              <a:t>已有研究成果</a:t>
            </a:r>
            <a:endParaRPr lang="en-US" altLang="zh-CN" dirty="0" smtClean="0"/>
          </a:p>
          <a:p>
            <a:pPr lvl="1"/>
            <a:r>
              <a:rPr lang="zh-CN" altLang="en-US" dirty="0" smtClean="0"/>
              <a:t>已有模型回顾</a:t>
            </a:r>
            <a:endParaRPr lang="en-US" altLang="zh-CN" dirty="0" smtClean="0"/>
          </a:p>
          <a:p>
            <a:pPr lvl="1"/>
            <a:r>
              <a:rPr lang="zh-CN" altLang="en-US" dirty="0" smtClean="0"/>
              <a:t>已有仿真平台简述</a:t>
            </a:r>
            <a:endParaRPr lang="en-US" altLang="zh-CN"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521" y="664214"/>
            <a:ext cx="6300192" cy="2992592"/>
          </a:xfrm>
          <a:prstGeom prst="rect">
            <a:avLst/>
          </a:prstGeom>
        </p:spPr>
      </p:pic>
    </p:spTree>
    <p:extLst>
      <p:ext uri="{BB962C8B-B14F-4D97-AF65-F5344CB8AC3E}">
        <p14:creationId xmlns:p14="http://schemas.microsoft.com/office/powerpoint/2010/main" val="1954925944"/>
      </p:ext>
    </p:extLst>
  </p:cSld>
  <p:clrMapOvr>
    <a:masterClrMapping/>
  </p:clrMapOvr>
  <p:transition advTm="1207">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4400" dirty="0" smtClean="0"/>
              <a:t>谢谢</a:t>
            </a:r>
            <a:r>
              <a:rPr lang="zh-CN" altLang="en-US" sz="4400" dirty="0"/>
              <a:t>大家</a:t>
            </a:r>
            <a:r>
              <a:rPr lang="zh-CN" altLang="en-US" sz="4400" dirty="0" smtClean="0"/>
              <a:t>，请批评指正！</a:t>
            </a:r>
            <a:endParaRPr lang="en-US" sz="4400" dirty="0"/>
          </a:p>
        </p:txBody>
      </p:sp>
      <p:sp>
        <p:nvSpPr>
          <p:cNvPr id="6" name="Text Placeholder 5"/>
          <p:cNvSpPr>
            <a:spLocks noGrp="1"/>
          </p:cNvSpPr>
          <p:nvPr>
            <p:ph type="subTitle" idx="1"/>
          </p:nvPr>
        </p:nvSpPr>
        <p:spPr/>
        <p:txBody>
          <a:bodyPr/>
          <a:lstStyle/>
          <a:p>
            <a:r>
              <a:rPr lang="zh-CN" altLang="en-US" sz="2000" dirty="0" smtClean="0">
                <a:latin typeface="KaiTi" panose="02010609060101010101" pitchFamily="49" charset="-122"/>
                <a:ea typeface="KaiTi" panose="02010609060101010101" pitchFamily="49" charset="-122"/>
              </a:rPr>
              <a:t>张蔚桐 </a:t>
            </a:r>
            <a:endParaRPr lang="en-US" altLang="zh-CN" sz="2000" dirty="0" smtClean="0">
              <a:latin typeface="KaiTi" panose="02010609060101010101" pitchFamily="49" charset="-122"/>
              <a:ea typeface="KaiTi" panose="02010609060101010101" pitchFamily="49" charset="-122"/>
            </a:endParaRPr>
          </a:p>
          <a:p>
            <a:r>
              <a:rPr lang="zh-CN" altLang="en-US" sz="2000" dirty="0">
                <a:latin typeface="KaiTi" panose="02010609060101010101" pitchFamily="49" charset="-122"/>
                <a:ea typeface="KaiTi" panose="02010609060101010101" pitchFamily="49" charset="-122"/>
              </a:rPr>
              <a:t>自动</a:t>
            </a:r>
            <a:r>
              <a:rPr lang="zh-CN" altLang="en-US" sz="2000" dirty="0" smtClean="0">
                <a:latin typeface="KaiTi" panose="02010609060101010101" pitchFamily="49" charset="-122"/>
                <a:ea typeface="KaiTi" panose="02010609060101010101" pitchFamily="49" charset="-122"/>
              </a:rPr>
              <a:t>化系自</a:t>
            </a:r>
            <a:r>
              <a:rPr lang="en-US" altLang="zh-CN" sz="2000" dirty="0" smtClean="0">
                <a:latin typeface="KaiTi" panose="02010609060101010101" pitchFamily="49" charset="-122"/>
                <a:ea typeface="KaiTi" panose="02010609060101010101" pitchFamily="49" charset="-122"/>
              </a:rPr>
              <a:t>55</a:t>
            </a:r>
            <a:r>
              <a:rPr lang="zh-CN" altLang="en-US" sz="2000" dirty="0" smtClean="0">
                <a:latin typeface="KaiTi" panose="02010609060101010101" pitchFamily="49" charset="-122"/>
                <a:ea typeface="KaiTi" panose="02010609060101010101" pitchFamily="49" charset="-122"/>
              </a:rPr>
              <a:t>班</a:t>
            </a:r>
            <a:endParaRPr lang="en-US" altLang="zh-CN" sz="2000" dirty="0" smtClean="0">
              <a:latin typeface="KaiTi" panose="02010609060101010101" pitchFamily="49" charset="-122"/>
              <a:ea typeface="KaiTi" panose="02010609060101010101" pitchFamily="49" charset="-122"/>
            </a:endParaRPr>
          </a:p>
          <a:p>
            <a:r>
              <a:rPr lang="en-US" altLang="zh-CN" sz="2000" dirty="0" smtClean="0">
                <a:latin typeface="KaiTi" panose="02010609060101010101" pitchFamily="49" charset="-122"/>
                <a:ea typeface="KaiTi" panose="02010609060101010101" pitchFamily="49" charset="-122"/>
                <a:hlinkClick r:id="rId3"/>
              </a:rPr>
              <a:t>zwt15@mails.tsinghua.edu.cn</a:t>
            </a:r>
            <a:endParaRPr lang="en-US" altLang="zh-CN" sz="2000" dirty="0" smtClean="0">
              <a:latin typeface="KaiTi" panose="02010609060101010101" pitchFamily="49" charset="-122"/>
              <a:ea typeface="KaiTi" panose="02010609060101010101" pitchFamily="49" charset="-122"/>
            </a:endParaRPr>
          </a:p>
          <a:p>
            <a:r>
              <a:rPr lang="en-US" sz="2000" dirty="0">
                <a:latin typeface="KaiTi" panose="02010609060101010101" pitchFamily="49" charset="-122"/>
                <a:ea typeface="KaiTi" panose="02010609060101010101" pitchFamily="49" charset="-122"/>
                <a:hlinkClick r:id="rId4"/>
              </a:rPr>
              <a:t>https://</a:t>
            </a:r>
            <a:r>
              <a:rPr lang="en-US" sz="2000" dirty="0" smtClean="0">
                <a:latin typeface="KaiTi" panose="02010609060101010101" pitchFamily="49" charset="-122"/>
                <a:ea typeface="KaiTi" panose="02010609060101010101" pitchFamily="49" charset="-122"/>
                <a:hlinkClick r:id="rId4"/>
              </a:rPr>
              <a:t>github.com/ZeroWeight</a:t>
            </a:r>
            <a:r>
              <a:rPr lang="en-US" sz="2000" dirty="0" smtClean="0">
                <a:latin typeface="KaiTi" panose="02010609060101010101" pitchFamily="49" charset="-122"/>
                <a:ea typeface="KaiTi" panose="02010609060101010101" pitchFamily="49" charset="-122"/>
              </a:rPr>
              <a:t> </a:t>
            </a:r>
            <a:endParaRPr lang="en-US" sz="20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32996858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车路协同基本情况介绍</a:t>
            </a:r>
            <a:endParaRPr lang="en-US" dirty="0"/>
          </a:p>
        </p:txBody>
      </p:sp>
      <p:sp>
        <p:nvSpPr>
          <p:cNvPr id="3" name="Content Placeholder 2"/>
          <p:cNvSpPr>
            <a:spLocks noGrp="1"/>
          </p:cNvSpPr>
          <p:nvPr>
            <p:ph idx="1"/>
          </p:nvPr>
        </p:nvSpPr>
        <p:spPr>
          <a:xfrm>
            <a:off x="611188" y="1916113"/>
            <a:ext cx="8064500" cy="4249191"/>
          </a:xfrm>
        </p:spPr>
        <p:txBody>
          <a:bodyPr/>
          <a:lstStyle/>
          <a:p>
            <a:pPr>
              <a:lnSpc>
                <a:spcPct val="200000"/>
              </a:lnSpc>
              <a:spcBef>
                <a:spcPct val="0"/>
              </a:spcBef>
            </a:pPr>
            <a:r>
              <a:rPr lang="zh-CN" altLang="en-US" sz="2800" b="1" dirty="0" smtClean="0">
                <a:latin typeface="+mn-ea"/>
              </a:rPr>
              <a:t>未</a:t>
            </a:r>
            <a:r>
              <a:rPr lang="zh-CN" altLang="en-US" sz="2800" b="1" dirty="0">
                <a:latin typeface="+mn-ea"/>
              </a:rPr>
              <a:t>来智能交通系统的发展方向</a:t>
            </a:r>
            <a:endParaRPr lang="en-US" altLang="zh-CN" sz="2800" b="1" dirty="0">
              <a:latin typeface="+mn-ea"/>
            </a:endParaRPr>
          </a:p>
          <a:p>
            <a:pPr>
              <a:lnSpc>
                <a:spcPct val="200000"/>
              </a:lnSpc>
              <a:spcBef>
                <a:spcPct val="0"/>
              </a:spcBef>
            </a:pPr>
            <a:r>
              <a:rPr lang="zh-CN" altLang="en-US" sz="2800" b="1" dirty="0" smtClean="0">
                <a:latin typeface="+mn-ea"/>
              </a:rPr>
              <a:t>路测设备能测量车辆的速度参数和实现车辆通信</a:t>
            </a:r>
            <a:endParaRPr lang="en-US" altLang="zh-CN" sz="2800" b="1" dirty="0" smtClean="0">
              <a:latin typeface="+mn-ea"/>
            </a:endParaRPr>
          </a:p>
          <a:p>
            <a:pPr>
              <a:lnSpc>
                <a:spcPct val="200000"/>
              </a:lnSpc>
              <a:spcBef>
                <a:spcPct val="0"/>
              </a:spcBef>
            </a:pPr>
            <a:r>
              <a:rPr lang="zh-CN" altLang="en-US" sz="2800" b="1" dirty="0" smtClean="0">
                <a:latin typeface="+mn-ea"/>
              </a:rPr>
              <a:t>这种环境下路口的车辆控制策略的建模，简化</a:t>
            </a:r>
            <a:r>
              <a:rPr lang="zh-CN" altLang="en-US" sz="2800" b="1" dirty="0">
                <a:latin typeface="+mn-ea"/>
              </a:rPr>
              <a:t>和</a:t>
            </a:r>
            <a:r>
              <a:rPr lang="zh-CN" altLang="en-US" sz="2800" b="1" dirty="0" smtClean="0">
                <a:latin typeface="+mn-ea"/>
              </a:rPr>
              <a:t>仿真等成为热点。</a:t>
            </a:r>
            <a:endParaRPr lang="en-US" altLang="zh-CN" sz="2800" b="1" dirty="0">
              <a:latin typeface="+mn-ea"/>
            </a:endParaRPr>
          </a:p>
        </p:txBody>
      </p:sp>
    </p:spTree>
    <p:extLst>
      <p:ext uri="{BB962C8B-B14F-4D97-AF65-F5344CB8AC3E}">
        <p14:creationId xmlns:p14="http://schemas.microsoft.com/office/powerpoint/2010/main" val="1654816677"/>
      </p:ext>
    </p:extLst>
  </p:cSld>
  <p:clrMapOvr>
    <a:masterClrMapping/>
  </p:clrMapOvr>
  <p:transition advTm="41864">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基本现有模型简介</a:t>
            </a:r>
            <a:endParaRPr lang="en-US" dirty="0"/>
          </a:p>
        </p:txBody>
      </p:sp>
      <p:sp>
        <p:nvSpPr>
          <p:cNvPr id="3" name="Content Placeholder 2"/>
          <p:cNvSpPr>
            <a:spLocks noGrp="1"/>
          </p:cNvSpPr>
          <p:nvPr>
            <p:ph idx="1"/>
          </p:nvPr>
        </p:nvSpPr>
        <p:spPr/>
        <p:txBody>
          <a:bodyPr/>
          <a:lstStyle/>
          <a:p>
            <a:r>
              <a:rPr lang="en-US" b="1" dirty="0"/>
              <a:t> </a:t>
            </a:r>
            <a:r>
              <a:rPr lang="zh-CN" altLang="en-US" b="1" dirty="0" smtClean="0"/>
              <a:t>跟驰模型</a:t>
            </a:r>
            <a:endParaRPr lang="en-US" altLang="zh-CN" b="1" dirty="0" smtClean="0"/>
          </a:p>
          <a:p>
            <a:pPr lvl="1"/>
            <a:r>
              <a:rPr lang="en-US" altLang="zh-CN" dirty="0"/>
              <a:t> </a:t>
            </a:r>
            <a:r>
              <a:rPr lang="zh-CN" altLang="en-US" dirty="0" smtClean="0"/>
              <a:t>用来描述人工驾驶车辆的跟随行为</a:t>
            </a:r>
            <a:endParaRPr lang="en-US" altLang="zh-CN" dirty="0" smtClean="0"/>
          </a:p>
          <a:p>
            <a:pPr lvl="1"/>
            <a:r>
              <a:rPr lang="en-US" altLang="zh-CN" dirty="0"/>
              <a:t> </a:t>
            </a:r>
            <a:r>
              <a:rPr lang="zh-CN" altLang="en-US" dirty="0"/>
              <a:t>采</a:t>
            </a:r>
            <a:r>
              <a:rPr lang="zh-CN" altLang="en-US" dirty="0" smtClean="0"/>
              <a:t>用</a:t>
            </a:r>
            <a:r>
              <a:rPr lang="en-US" altLang="zh-CN" dirty="0" err="1" smtClean="0"/>
              <a:t>Leutzbach</a:t>
            </a:r>
            <a:r>
              <a:rPr lang="zh-CN" altLang="en-US" dirty="0" smtClean="0"/>
              <a:t>、</a:t>
            </a:r>
            <a:r>
              <a:rPr lang="en-US" altLang="zh-CN" dirty="0" err="1" smtClean="0"/>
              <a:t>Wiedemann</a:t>
            </a:r>
            <a:r>
              <a:rPr lang="zh-CN" altLang="en-US" dirty="0"/>
              <a:t>生</a:t>
            </a:r>
            <a:r>
              <a:rPr lang="zh-CN" altLang="en-US" dirty="0" smtClean="0"/>
              <a:t>理</a:t>
            </a:r>
            <a:r>
              <a:rPr lang="en-US" altLang="zh-CN" dirty="0" smtClean="0"/>
              <a:t>-</a:t>
            </a:r>
            <a:r>
              <a:rPr lang="zh-CN" altLang="en-US" dirty="0" smtClean="0"/>
              <a:t>心理模型</a:t>
            </a:r>
            <a:endParaRPr lang="en-US" altLang="zh-CN" dirty="0" smtClean="0"/>
          </a:p>
          <a:p>
            <a:pPr lvl="1"/>
            <a:r>
              <a:rPr lang="en-US" altLang="zh-CN" dirty="0" smtClean="0"/>
              <a:t> </a:t>
            </a:r>
            <a:r>
              <a:rPr lang="zh-CN" altLang="en-US" dirty="0" smtClean="0"/>
              <a:t>在仿真中对边界情况进行了优化</a:t>
            </a:r>
            <a:endParaRPr lang="en-US" altLang="zh-CN" dirty="0" smtClean="0"/>
          </a:p>
          <a:p>
            <a:r>
              <a:rPr lang="en-US" b="1" dirty="0"/>
              <a:t> </a:t>
            </a:r>
            <a:r>
              <a:rPr lang="zh-CN" altLang="en-US" b="1" dirty="0" smtClean="0"/>
              <a:t>路口消散模型</a:t>
            </a:r>
            <a:endParaRPr lang="en-US" altLang="zh-CN" b="1" dirty="0" smtClean="0"/>
          </a:p>
          <a:p>
            <a:pPr lvl="1"/>
            <a:r>
              <a:rPr lang="zh-CN" altLang="en-US" dirty="0" smtClean="0"/>
              <a:t> 查阅参考文献得到相关模型和参数</a:t>
            </a:r>
            <a:endParaRPr lang="en-US" altLang="zh-CN" dirty="0" smtClean="0"/>
          </a:p>
          <a:p>
            <a:pPr lvl="1"/>
            <a:r>
              <a:rPr lang="en-US" altLang="zh-CN" dirty="0" smtClean="0"/>
              <a:t> </a:t>
            </a:r>
            <a:r>
              <a:rPr lang="zh-CN" altLang="en-US" dirty="0" smtClean="0"/>
              <a:t>本项目提供了简单的实现方法</a:t>
            </a:r>
            <a:endParaRPr lang="en-US" altLang="zh-CN" dirty="0" smtClean="0"/>
          </a:p>
        </p:txBody>
      </p:sp>
    </p:spTree>
    <p:extLst>
      <p:ext uri="{BB962C8B-B14F-4D97-AF65-F5344CB8AC3E}">
        <p14:creationId xmlns:p14="http://schemas.microsoft.com/office/powerpoint/2010/main" val="2682950529"/>
      </p:ext>
    </p:extLst>
  </p:cSld>
  <p:clrMapOvr>
    <a:masterClrMapping/>
  </p:clrMapOvr>
  <p:transition advTm="15808">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传统仿真软件简介及其问题</a:t>
            </a:r>
            <a:endParaRPr lang="en-US" dirty="0"/>
          </a:p>
        </p:txBody>
      </p:sp>
      <p:sp>
        <p:nvSpPr>
          <p:cNvPr id="3" name="Content Placeholder 2"/>
          <p:cNvSpPr>
            <a:spLocks noGrp="1"/>
          </p:cNvSpPr>
          <p:nvPr>
            <p:ph idx="1"/>
          </p:nvPr>
        </p:nvSpPr>
        <p:spPr>
          <a:xfrm>
            <a:off x="595214" y="1701800"/>
            <a:ext cx="8064500" cy="4321199"/>
          </a:xfrm>
        </p:spPr>
        <p:txBody>
          <a:bodyPr/>
          <a:lstStyle/>
          <a:p>
            <a:pPr>
              <a:lnSpc>
                <a:spcPct val="150000"/>
              </a:lnSpc>
            </a:pPr>
            <a:r>
              <a:rPr lang="en-US" sz="2400" b="1" dirty="0" smtClean="0"/>
              <a:t> </a:t>
            </a:r>
            <a:r>
              <a:rPr lang="en-US" sz="2400" b="1" dirty="0" err="1" smtClean="0"/>
              <a:t>Paramics</a:t>
            </a:r>
            <a:r>
              <a:rPr lang="en-US" sz="2400" b="1" dirty="0" smtClean="0"/>
              <a:t>, VISSIM, </a:t>
            </a:r>
            <a:r>
              <a:rPr lang="en-US" sz="2400" b="1" dirty="0" err="1" smtClean="0"/>
              <a:t>TransModeler</a:t>
            </a:r>
            <a:r>
              <a:rPr lang="zh-CN" altLang="en-US" sz="2400" b="1" dirty="0" smtClean="0"/>
              <a:t>等</a:t>
            </a:r>
            <a:endParaRPr lang="en-US" sz="2400" b="1" dirty="0" smtClean="0"/>
          </a:p>
          <a:p>
            <a:pPr>
              <a:lnSpc>
                <a:spcPct val="150000"/>
              </a:lnSpc>
            </a:pPr>
            <a:r>
              <a:rPr lang="zh-CN" altLang="en-US" sz="2400" b="1" dirty="0" smtClean="0"/>
              <a:t> 宏</a:t>
            </a:r>
            <a:r>
              <a:rPr lang="zh-CN" altLang="en-US" sz="2400" b="1" dirty="0"/>
              <a:t>观仿真方面更为出</a:t>
            </a:r>
            <a:r>
              <a:rPr lang="zh-CN" altLang="en-US" sz="2400" b="1" dirty="0" smtClean="0"/>
              <a:t>色</a:t>
            </a:r>
            <a:endParaRPr lang="en-US" altLang="zh-CN" sz="2400" b="1" dirty="0" smtClean="0"/>
          </a:p>
          <a:p>
            <a:pPr lvl="1"/>
            <a:r>
              <a:rPr lang="en-US" dirty="0"/>
              <a:t> </a:t>
            </a:r>
            <a:r>
              <a:rPr lang="zh-CN" altLang="en-US" dirty="0"/>
              <a:t>更</a:t>
            </a:r>
            <a:r>
              <a:rPr lang="zh-CN" altLang="en-US" dirty="0" smtClean="0"/>
              <a:t>加适合于计算大型交通场景</a:t>
            </a:r>
            <a:endParaRPr lang="en-US" altLang="zh-CN" dirty="0"/>
          </a:p>
          <a:p>
            <a:pPr lvl="1"/>
            <a:r>
              <a:rPr lang="en-US" altLang="zh-CN" dirty="0" smtClean="0"/>
              <a:t> </a:t>
            </a:r>
            <a:r>
              <a:rPr lang="zh-CN" altLang="en-US" dirty="0" smtClean="0"/>
              <a:t>对于小型交通场景过于冗余</a:t>
            </a:r>
            <a:endParaRPr lang="en-US" altLang="zh-CN" dirty="0" smtClean="0"/>
          </a:p>
          <a:p>
            <a:pPr lvl="1"/>
            <a:r>
              <a:rPr lang="zh-CN" altLang="en-US" dirty="0" smtClean="0"/>
              <a:t> 对单一的车辆描述比较欠缺</a:t>
            </a:r>
            <a:endParaRPr lang="en-US" altLang="zh-CN" dirty="0" smtClean="0"/>
          </a:p>
          <a:p>
            <a:pPr lvl="2"/>
            <a:r>
              <a:rPr lang="zh-CN" altLang="en-US" b="1" dirty="0" smtClean="0"/>
              <a:t> 车</a:t>
            </a:r>
            <a:r>
              <a:rPr lang="zh-CN" altLang="en-US" b="1" dirty="0"/>
              <a:t>辆之间通</a:t>
            </a:r>
            <a:r>
              <a:rPr lang="zh-CN" altLang="en-US" b="1" dirty="0" smtClean="0"/>
              <a:t>信比</a:t>
            </a:r>
            <a:r>
              <a:rPr lang="zh-CN" altLang="en-US" b="1" dirty="0"/>
              <a:t>较难完</a:t>
            </a:r>
            <a:r>
              <a:rPr lang="zh-CN" altLang="en-US" b="1" dirty="0" smtClean="0"/>
              <a:t>成</a:t>
            </a:r>
            <a:endParaRPr lang="en-US" altLang="zh-CN" b="1" dirty="0" smtClean="0"/>
          </a:p>
          <a:p>
            <a:pPr lvl="2"/>
            <a:r>
              <a:rPr lang="en-US" altLang="zh-CN" b="1" dirty="0"/>
              <a:t> </a:t>
            </a:r>
            <a:r>
              <a:rPr lang="zh-CN" altLang="en-US" b="1" dirty="0" smtClean="0"/>
              <a:t>难以任意单独操控指定车辆</a:t>
            </a:r>
            <a:endParaRPr lang="en-US" altLang="zh-CN" b="1" dirty="0"/>
          </a:p>
          <a:p>
            <a:pPr>
              <a:lnSpc>
                <a:spcPct val="150000"/>
              </a:lnSpc>
            </a:pPr>
            <a:r>
              <a:rPr lang="zh-CN" altLang="en-US" sz="2400" b="1" dirty="0" smtClean="0"/>
              <a:t>用户不能完全自主的设计策略</a:t>
            </a:r>
            <a:endParaRPr lang="en-US" sz="2400" b="1" dirty="0"/>
          </a:p>
        </p:txBody>
      </p:sp>
    </p:spTree>
    <p:extLst>
      <p:ext uri="{BB962C8B-B14F-4D97-AF65-F5344CB8AC3E}">
        <p14:creationId xmlns:p14="http://schemas.microsoft.com/office/powerpoint/2010/main" val="1516782644"/>
      </p:ext>
    </p:extLst>
  </p:cSld>
  <p:clrMapOvr>
    <a:masterClrMapping/>
  </p:clrMapOvr>
  <p:transition advTm="28730">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II</a:t>
            </a:r>
            <a:r>
              <a:rPr lang="zh-CN" altLang="en-US" dirty="0" smtClean="0"/>
              <a:t>：个人工作介绍</a:t>
            </a:r>
            <a:endParaRPr lang="en-US" dirty="0"/>
          </a:p>
        </p:txBody>
      </p:sp>
      <p:sp>
        <p:nvSpPr>
          <p:cNvPr id="3" name="Text Placeholder 2"/>
          <p:cNvSpPr>
            <a:spLocks noGrp="1"/>
          </p:cNvSpPr>
          <p:nvPr>
            <p:ph type="body" idx="1"/>
          </p:nvPr>
        </p:nvSpPr>
        <p:spPr>
          <a:xfrm>
            <a:off x="722313" y="3501008"/>
            <a:ext cx="7772400" cy="905892"/>
          </a:xfrm>
        </p:spPr>
        <p:txBody>
          <a:bodyPr numCol="2"/>
          <a:lstStyle/>
          <a:p>
            <a:pPr lvl="0"/>
            <a:r>
              <a:rPr lang="zh-CN" altLang="en-US" dirty="0" smtClean="0"/>
              <a:t>项目创新点</a:t>
            </a:r>
            <a:endParaRPr lang="en-US" altLang="zh-CN" dirty="0" smtClean="0"/>
          </a:p>
          <a:p>
            <a:pPr lvl="0"/>
            <a:r>
              <a:rPr lang="zh-CN" altLang="en-US" dirty="0" smtClean="0"/>
              <a:t>实际完成情况</a:t>
            </a:r>
            <a:endParaRPr lang="en-US" altLang="zh-CN" dirty="0" smtClean="0"/>
          </a:p>
          <a:p>
            <a:pPr lvl="0"/>
            <a:r>
              <a:rPr lang="zh-CN" altLang="en-US" dirty="0" smtClean="0"/>
              <a:t>仿真平台的搭建</a:t>
            </a:r>
            <a:endParaRPr lang="en-US" altLang="zh-CN" dirty="0" smtClean="0"/>
          </a:p>
          <a:p>
            <a:pPr lvl="0"/>
            <a:r>
              <a:rPr lang="zh-CN" altLang="en-US" dirty="0" smtClean="0"/>
              <a:t>车路协同模型的建模</a:t>
            </a:r>
            <a:endParaRPr lang="en-US" altLang="zh-CN" dirty="0" smtClean="0"/>
          </a:p>
          <a:p>
            <a:pPr lvl="0"/>
            <a:endParaRPr lang="en-US" altLang="zh-CN"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2633" y="766051"/>
            <a:ext cx="5292080" cy="2734957"/>
          </a:xfrm>
          <a:prstGeom prst="rect">
            <a:avLst/>
          </a:prstGeom>
        </p:spPr>
      </p:pic>
    </p:spTree>
    <p:extLst>
      <p:ext uri="{BB962C8B-B14F-4D97-AF65-F5344CB8AC3E}">
        <p14:creationId xmlns:p14="http://schemas.microsoft.com/office/powerpoint/2010/main" val="4276891336"/>
      </p:ext>
    </p:extLst>
  </p:cSld>
  <p:clrMapOvr>
    <a:masterClrMapping/>
  </p:clrMapOvr>
  <p:transition advTm="1009">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平台开发部分</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70856" y="1916113"/>
            <a:ext cx="3745163" cy="4105275"/>
          </a:xfrm>
        </p:spPr>
      </p:pic>
    </p:spTree>
    <p:extLst>
      <p:ext uri="{BB962C8B-B14F-4D97-AF65-F5344CB8AC3E}">
        <p14:creationId xmlns:p14="http://schemas.microsoft.com/office/powerpoint/2010/main" val="150780589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95513" y="981075"/>
            <a:ext cx="6624959" cy="720725"/>
          </a:xfrm>
        </p:spPr>
        <p:txBody>
          <a:bodyPr/>
          <a:lstStyle/>
          <a:p>
            <a:r>
              <a:rPr lang="zh-CN" altLang="en-US" dirty="0"/>
              <a:t>平台</a:t>
            </a:r>
            <a:r>
              <a:rPr lang="zh-CN" altLang="en-US" dirty="0" smtClean="0"/>
              <a:t>创新点</a:t>
            </a:r>
            <a:r>
              <a:rPr lang="en-US" altLang="zh-CN" dirty="0" smtClean="0"/>
              <a:t>——</a:t>
            </a:r>
            <a:r>
              <a:rPr lang="zh-CN" altLang="en-US" dirty="0" smtClean="0"/>
              <a:t>针对问题的改进</a:t>
            </a:r>
            <a:endParaRPr lang="en-US" dirty="0"/>
          </a:p>
        </p:txBody>
      </p:sp>
      <p:grpSp>
        <p:nvGrpSpPr>
          <p:cNvPr id="3" name="Group 2"/>
          <p:cNvGrpSpPr/>
          <p:nvPr/>
        </p:nvGrpSpPr>
        <p:grpSpPr>
          <a:xfrm>
            <a:off x="929872" y="1556792"/>
            <a:ext cx="7575673" cy="4234587"/>
            <a:chOff x="1270217" y="1547441"/>
            <a:chExt cx="7575673" cy="4234587"/>
          </a:xfrm>
        </p:grpSpPr>
        <p:sp>
          <p:nvSpPr>
            <p:cNvPr id="4" name="Rectangle 3"/>
            <p:cNvSpPr/>
            <p:nvPr/>
          </p:nvSpPr>
          <p:spPr>
            <a:xfrm>
              <a:off x="1612471" y="2220716"/>
              <a:ext cx="6891165" cy="3561312"/>
            </a:xfrm>
            <a:prstGeom prst="rect">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Freeform 4"/>
            <p:cNvSpPr/>
            <p:nvPr/>
          </p:nvSpPr>
          <p:spPr>
            <a:xfrm>
              <a:off x="1818414" y="2637216"/>
              <a:ext cx="3200035" cy="3046659"/>
            </a:xfrm>
            <a:custGeom>
              <a:avLst/>
              <a:gdLst>
                <a:gd name="connsiteX0" fmla="*/ 0 w 3200035"/>
                <a:gd name="connsiteY0" fmla="*/ 0 h 3046659"/>
                <a:gd name="connsiteX1" fmla="*/ 3200035 w 3200035"/>
                <a:gd name="connsiteY1" fmla="*/ 0 h 3046659"/>
                <a:gd name="connsiteX2" fmla="*/ 3200035 w 3200035"/>
                <a:gd name="connsiteY2" fmla="*/ 3046659 h 3046659"/>
                <a:gd name="connsiteX3" fmla="*/ 0 w 3200035"/>
                <a:gd name="connsiteY3" fmla="*/ 3046659 h 3046659"/>
                <a:gd name="connsiteX4" fmla="*/ 0 w 3200035"/>
                <a:gd name="connsiteY4" fmla="*/ 0 h 3046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035" h="3046659">
                  <a:moveTo>
                    <a:pt x="0" y="0"/>
                  </a:moveTo>
                  <a:lnTo>
                    <a:pt x="3200035" y="0"/>
                  </a:lnTo>
                  <a:lnTo>
                    <a:pt x="3200035" y="3046659"/>
                  </a:lnTo>
                  <a:lnTo>
                    <a:pt x="0" y="30466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t" anchorCtr="0">
              <a:noAutofit/>
            </a:bodyPr>
            <a:lstStyle/>
            <a:p>
              <a:pPr lvl="0" algn="l" defTabSz="1155700">
                <a:lnSpc>
                  <a:spcPct val="90000"/>
                </a:lnSpc>
                <a:spcBef>
                  <a:spcPct val="0"/>
                </a:spcBef>
                <a:spcAft>
                  <a:spcPct val="35000"/>
                </a:spcAft>
              </a:pPr>
              <a:r>
                <a:rPr lang="zh-CN" altLang="en-US" sz="2600" b="1" kern="1200" dirty="0" smtClean="0"/>
                <a:t>传统仿真软件</a:t>
              </a:r>
              <a:endParaRPr lang="en-US" sz="2600" kern="1200" dirty="0"/>
            </a:p>
            <a:p>
              <a:pPr marL="228600" lvl="1" indent="-228600" algn="l" defTabSz="889000">
                <a:lnSpc>
                  <a:spcPct val="90000"/>
                </a:lnSpc>
                <a:spcBef>
                  <a:spcPct val="0"/>
                </a:spcBef>
                <a:spcAft>
                  <a:spcPct val="15000"/>
                </a:spcAft>
                <a:buChar char="••"/>
              </a:pPr>
              <a:r>
                <a:rPr lang="zh-CN" altLang="en-US" sz="2000" b="1" kern="1200" dirty="0" smtClean="0"/>
                <a:t>车辆之间通信困难</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单独对一个车辆的操作困难</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用户不能完全自主设计策略</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小型场景仿真比较冗余</a:t>
              </a:r>
              <a:endParaRPr lang="en-US" altLang="zh-CN" sz="2000" b="1" kern="1200" dirty="0" smtClean="0"/>
            </a:p>
            <a:p>
              <a:pPr marL="228600" lvl="1" indent="-228600" algn="l" defTabSz="889000">
                <a:lnSpc>
                  <a:spcPct val="90000"/>
                </a:lnSpc>
                <a:spcBef>
                  <a:spcPct val="0"/>
                </a:spcBef>
                <a:spcAft>
                  <a:spcPct val="15000"/>
                </a:spcAft>
                <a:buChar char="••"/>
              </a:pPr>
              <a:r>
                <a:rPr lang="zh-CN" altLang="en-US" sz="2000" b="1" dirty="0"/>
                <a:t>仿</a:t>
              </a:r>
              <a:r>
                <a:rPr lang="zh-CN" altLang="en-US" sz="2000" b="1" dirty="0" smtClean="0"/>
                <a:t>真速度有限制</a:t>
              </a:r>
              <a:endParaRPr lang="en-US" sz="2000" b="1" kern="1200" dirty="0"/>
            </a:p>
          </p:txBody>
        </p:sp>
        <p:sp>
          <p:nvSpPr>
            <p:cNvPr id="7" name="Freeform 6"/>
            <p:cNvSpPr/>
            <p:nvPr/>
          </p:nvSpPr>
          <p:spPr>
            <a:xfrm>
              <a:off x="5089737" y="2637216"/>
              <a:ext cx="3200035" cy="3046659"/>
            </a:xfrm>
            <a:custGeom>
              <a:avLst/>
              <a:gdLst>
                <a:gd name="connsiteX0" fmla="*/ 0 w 3200035"/>
                <a:gd name="connsiteY0" fmla="*/ 0 h 3046659"/>
                <a:gd name="connsiteX1" fmla="*/ 3200035 w 3200035"/>
                <a:gd name="connsiteY1" fmla="*/ 0 h 3046659"/>
                <a:gd name="connsiteX2" fmla="*/ 3200035 w 3200035"/>
                <a:gd name="connsiteY2" fmla="*/ 3046659 h 3046659"/>
                <a:gd name="connsiteX3" fmla="*/ 0 w 3200035"/>
                <a:gd name="connsiteY3" fmla="*/ 3046659 h 3046659"/>
                <a:gd name="connsiteX4" fmla="*/ 0 w 3200035"/>
                <a:gd name="connsiteY4" fmla="*/ 0 h 3046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035" h="3046659">
                  <a:moveTo>
                    <a:pt x="0" y="0"/>
                  </a:moveTo>
                  <a:lnTo>
                    <a:pt x="3200035" y="0"/>
                  </a:lnTo>
                  <a:lnTo>
                    <a:pt x="3200035" y="3046659"/>
                  </a:lnTo>
                  <a:lnTo>
                    <a:pt x="0" y="30466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t" anchorCtr="0">
              <a:noAutofit/>
            </a:bodyPr>
            <a:lstStyle/>
            <a:p>
              <a:pPr lvl="0" algn="l" defTabSz="1155700">
                <a:lnSpc>
                  <a:spcPct val="90000"/>
                </a:lnSpc>
                <a:spcBef>
                  <a:spcPct val="0"/>
                </a:spcBef>
                <a:spcAft>
                  <a:spcPct val="35000"/>
                </a:spcAft>
              </a:pPr>
              <a:r>
                <a:rPr lang="zh-CN" altLang="en-US" sz="2600" b="1" kern="1200" dirty="0" smtClean="0"/>
                <a:t>项目创新点</a:t>
              </a:r>
              <a:endParaRPr lang="en-US" sz="2600" kern="1200" dirty="0"/>
            </a:p>
            <a:p>
              <a:pPr marL="228600" lvl="1" indent="-228600" algn="l" defTabSz="889000">
                <a:lnSpc>
                  <a:spcPct val="90000"/>
                </a:lnSpc>
                <a:spcBef>
                  <a:spcPct val="0"/>
                </a:spcBef>
                <a:spcAft>
                  <a:spcPct val="15000"/>
                </a:spcAft>
                <a:buChar char="••"/>
              </a:pPr>
              <a:r>
                <a:rPr lang="zh-CN" altLang="en-US" sz="2000" b="1" kern="1200" dirty="0" smtClean="0"/>
                <a:t>可以完全自主不受限制设计策略</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从底层实现车辆的通信和操控问题</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为小型场景定制，计算速度提高</a:t>
              </a:r>
              <a:endParaRPr lang="en-US" altLang="zh-CN" sz="2000" b="1" kern="1200" dirty="0" smtClean="0"/>
            </a:p>
            <a:p>
              <a:pPr marL="228600" lvl="1" indent="-228600" algn="l" defTabSz="889000">
                <a:lnSpc>
                  <a:spcPct val="90000"/>
                </a:lnSpc>
                <a:spcBef>
                  <a:spcPct val="0"/>
                </a:spcBef>
                <a:spcAft>
                  <a:spcPct val="15000"/>
                </a:spcAft>
                <a:buChar char="••"/>
              </a:pPr>
              <a:r>
                <a:rPr lang="zh-CN" altLang="en-US" sz="2000" b="1" dirty="0"/>
                <a:t>尽可</a:t>
              </a:r>
              <a:r>
                <a:rPr lang="zh-CN" altLang="en-US" sz="2000" b="1" dirty="0" smtClean="0"/>
                <a:t>能提高程序的运行速度</a:t>
              </a:r>
              <a:endParaRPr lang="en-US" sz="2000" b="1" kern="1200" dirty="0"/>
            </a:p>
          </p:txBody>
        </p:sp>
        <p:sp>
          <p:nvSpPr>
            <p:cNvPr id="8" name="Cross 7"/>
            <p:cNvSpPr/>
            <p:nvPr/>
          </p:nvSpPr>
          <p:spPr>
            <a:xfrm>
              <a:off x="7499341" y="1547441"/>
              <a:ext cx="1346549" cy="1346549"/>
            </a:xfrm>
            <a:prstGeom prst="plus">
              <a:avLst>
                <a:gd name="adj" fmla="val 3281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9" name="Rectangle 8"/>
            <p:cNvSpPr/>
            <p:nvPr/>
          </p:nvSpPr>
          <p:spPr>
            <a:xfrm>
              <a:off x="1270217" y="2003562"/>
              <a:ext cx="1267340" cy="434306"/>
            </a:xfrm>
            <a:prstGeom prst="rect">
              <a:avLst/>
            </a:prstGeom>
            <a:solidFill>
              <a:schemeClr val="tx1"/>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0" name="Straight Connector 9"/>
            <p:cNvSpPr/>
            <p:nvPr/>
          </p:nvSpPr>
          <p:spPr>
            <a:xfrm>
              <a:off x="5058053" y="2643730"/>
              <a:ext cx="792" cy="2909852"/>
            </a:xfrm>
            <a:prstGeom prst="line">
              <a:avLst/>
            </a:prstGeom>
          </p:spPr>
          <p:style>
            <a:lnRef idx="2">
              <a:schemeClr val="accent1">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grpSp>
    </p:spTree>
    <p:extLst>
      <p:ext uri="{BB962C8B-B14F-4D97-AF65-F5344CB8AC3E}">
        <p14:creationId xmlns:p14="http://schemas.microsoft.com/office/powerpoint/2010/main" val="395791328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华文中宋"/>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5311</TotalTime>
  <Words>4797</Words>
  <Application>Microsoft Office PowerPoint</Application>
  <PresentationFormat>On-screen Show (4:3)</PresentationFormat>
  <Paragraphs>285</Paragraphs>
  <Slides>30</Slides>
  <Notes>30</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2" baseType="lpstr">
      <vt:lpstr>Arial</vt:lpstr>
      <vt:lpstr>宋体</vt:lpstr>
      <vt:lpstr>Wingdings</vt:lpstr>
      <vt:lpstr>华文中宋</vt:lpstr>
      <vt:lpstr>宋体</vt:lpstr>
      <vt:lpstr>KaiTi</vt:lpstr>
      <vt:lpstr>Times New Roman</vt:lpstr>
      <vt:lpstr>黑体</vt:lpstr>
      <vt:lpstr>楷体_GB2312</vt:lpstr>
      <vt:lpstr>Calibri</vt:lpstr>
      <vt:lpstr>默认设计模板</vt:lpstr>
      <vt:lpstr>Image</vt:lpstr>
      <vt:lpstr>车路协同环境下路口交通控制仿真系统设计及主动控制建模优化 </vt:lpstr>
      <vt:lpstr>OUTLINE</vt:lpstr>
      <vt:lpstr>Part I：项目基础</vt:lpstr>
      <vt:lpstr>车路协同基本情况介绍</vt:lpstr>
      <vt:lpstr>基本现有模型简介</vt:lpstr>
      <vt:lpstr>传统仿真软件简介及其问题</vt:lpstr>
      <vt:lpstr>Part II：个人工作介绍</vt:lpstr>
      <vt:lpstr>平台开发部分</vt:lpstr>
      <vt:lpstr>平台创新点——针对问题的改进</vt:lpstr>
      <vt:lpstr>平台创新点——模型设计方面</vt:lpstr>
      <vt:lpstr>平台创新点——程序实现方面</vt:lpstr>
      <vt:lpstr>项目创新点——交互界面的设计</vt:lpstr>
      <vt:lpstr>平台架构</vt:lpstr>
      <vt:lpstr>程序执行流程</vt:lpstr>
      <vt:lpstr>项目创新点——交通模型的设计</vt:lpstr>
      <vt:lpstr>项目进度简介</vt:lpstr>
      <vt:lpstr>Part III：项目成果</vt:lpstr>
      <vt:lpstr>项目结论——平台运行情况</vt:lpstr>
      <vt:lpstr>模型修正的现实性和有效性</vt:lpstr>
      <vt:lpstr>项目结论——模型分析</vt:lpstr>
      <vt:lpstr>模型的评价——平均延误</vt:lpstr>
      <vt:lpstr>平均停车次数/时间结果</vt:lpstr>
      <vt:lpstr>混合驾驶情况的评估</vt:lpstr>
      <vt:lpstr>其他统计特征分析</vt:lpstr>
      <vt:lpstr>仿真分析结论</vt:lpstr>
      <vt:lpstr>项目取得成果</vt:lpstr>
      <vt:lpstr>智能交通仿真平台的发布和维护</vt:lpstr>
      <vt:lpstr>论文的撰写</vt:lpstr>
      <vt:lpstr>项目收获</vt:lpstr>
      <vt:lpstr>谢谢大家，请批评指正！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创新人才的素质培养</dc:title>
  <dc:creator>sony</dc:creator>
  <cp:lastModifiedBy>weight zero</cp:lastModifiedBy>
  <cp:revision>532</cp:revision>
  <dcterms:created xsi:type="dcterms:W3CDTF">2007-12-05T14:37:57Z</dcterms:created>
  <dcterms:modified xsi:type="dcterms:W3CDTF">2017-05-13T15:06:28Z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